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sldIdLst>
    <p:sldId id="256" r:id="rId2"/>
    <p:sldId id="267" r:id="rId3"/>
    <p:sldId id="257" r:id="rId4"/>
    <p:sldId id="275" r:id="rId5"/>
    <p:sldId id="259" r:id="rId6"/>
    <p:sldId id="260" r:id="rId7"/>
    <p:sldId id="285" r:id="rId8"/>
    <p:sldId id="283" r:id="rId9"/>
    <p:sldId id="284" r:id="rId10"/>
    <p:sldId id="263" r:id="rId11"/>
    <p:sldId id="277" r:id="rId12"/>
    <p:sldId id="270" r:id="rId13"/>
    <p:sldId id="280" r:id="rId14"/>
    <p:sldId id="281" r:id="rId15"/>
    <p:sldId id="279" r:id="rId16"/>
    <p:sldId id="282" r:id="rId17"/>
    <p:sldId id="286" r:id="rId18"/>
    <p:sldId id="266" r:id="rId19"/>
    <p:sldId id="287" r:id="rId20"/>
    <p:sldId id="288" r:id="rId21"/>
    <p:sldId id="273" r:id="rId22"/>
    <p:sldId id="269" r:id="rId23"/>
    <p:sldId id="274" r:id="rId24"/>
    <p:sldId id="278" r:id="rId25"/>
    <p:sldId id="265" r:id="rId2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CISCO JOSE MUNUERA PEREZ" initials="FJMP" lastIdx="4" clrIdx="0">
    <p:extLst>
      <p:ext uri="{19B8F6BF-5375-455C-9EA6-DF929625EA0E}">
        <p15:presenceInfo xmlns:p15="http://schemas.microsoft.com/office/powerpoint/2012/main" userId="S::fmunuera1@alumno.uned.es::c9c6d839-d39b-4cf3-9c7a-d6828501af1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69106" autoAdjust="0"/>
  </p:normalViewPr>
  <p:slideViewPr>
    <p:cSldViewPr snapToGrid="0">
      <p:cViewPr varScale="1">
        <p:scale>
          <a:sx n="50" d="100"/>
          <a:sy n="50" d="100"/>
        </p:scale>
        <p:origin x="774" y="60"/>
      </p:cViewPr>
      <p:guideLst/>
    </p:cSldViewPr>
  </p:slideViewPr>
  <p:notesTextViewPr>
    <p:cViewPr>
      <p:scale>
        <a:sx n="125" d="100"/>
        <a:sy n="125" d="100"/>
      </p:scale>
      <p:origin x="0" y="0"/>
    </p:cViewPr>
  </p:notesTextViewPr>
  <p:notesViewPr>
    <p:cSldViewPr snapToGrid="0">
      <p:cViewPr varScale="1">
        <p:scale>
          <a:sx n="56" d="100"/>
          <a:sy n="56" d="100"/>
        </p:scale>
        <p:origin x="198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39058A-F71E-4A57-966B-CDE6EFA07819}" type="datetimeFigureOut">
              <a:rPr lang="es-ES" smtClean="0"/>
              <a:t>20/07/2020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B8866-CF61-4373-9552-BC8C4DE2C1DD}" type="slidenum">
              <a:rPr lang="es-ES" smtClean="0"/>
              <a:t>‹Nº›</a:t>
            </a:fld>
            <a:endParaRPr lang="es-ES"/>
          </a:p>
        </p:txBody>
      </p:sp>
    </p:spTree>
    <p:extLst>
      <p:ext uri="{BB962C8B-B14F-4D97-AF65-F5344CB8AC3E}">
        <p14:creationId xmlns:p14="http://schemas.microsoft.com/office/powerpoint/2010/main" val="3545601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Presentación y saludo al tribunal</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1</a:t>
            </a:fld>
            <a:endParaRPr lang="es-ES"/>
          </a:p>
        </p:txBody>
      </p:sp>
    </p:spTree>
    <p:extLst>
      <p:ext uri="{BB962C8B-B14F-4D97-AF65-F5344CB8AC3E}">
        <p14:creationId xmlns:p14="http://schemas.microsoft.com/office/powerpoint/2010/main" val="352375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fluido caloportador es un elemento muy importante del sistema, por lo que hemos prestado especial atención para que el usuario pueda configurarlo según sus necesidades.</a:t>
            </a:r>
          </a:p>
          <a:p>
            <a:r>
              <a:rPr lang="es-ES" dirty="0"/>
              <a:t>El código permite que el usuario haga </a:t>
            </a:r>
            <a:r>
              <a:rPr lang="es-ES" b="1" dirty="0"/>
              <a:t>uso de una librería externa como </a:t>
            </a:r>
            <a:r>
              <a:rPr lang="es-ES" b="1" dirty="0" err="1"/>
              <a:t>CoolProp</a:t>
            </a:r>
            <a:r>
              <a:rPr lang="es-ES" b="1" dirty="0"/>
              <a:t> </a:t>
            </a:r>
            <a:r>
              <a:rPr lang="es-ES" dirty="0"/>
              <a:t>para obtener las propiedades de los fluidos o bien </a:t>
            </a:r>
            <a:r>
              <a:rPr lang="es-ES" b="1" dirty="0"/>
              <a:t>usar polinomios característicos</a:t>
            </a:r>
            <a:r>
              <a:rPr lang="es-ES" dirty="0"/>
              <a:t>. </a:t>
            </a:r>
          </a:p>
          <a:p>
            <a:r>
              <a:rPr lang="es-ES" dirty="0"/>
              <a:t>En el caso de los polinomios, a partir de datos de fabricantes hemos preparado los coeficientes de los polinomios para  3 fluidos:  </a:t>
            </a:r>
            <a:r>
              <a:rPr lang="es-ES" dirty="0" err="1"/>
              <a:t>Therminol</a:t>
            </a:r>
            <a:r>
              <a:rPr lang="es-ES" dirty="0"/>
              <a:t> VP-1, </a:t>
            </a:r>
            <a:r>
              <a:rPr lang="es-ES" dirty="0" err="1"/>
              <a:t>Dowtherm</a:t>
            </a:r>
            <a:r>
              <a:rPr lang="es-ES" dirty="0"/>
              <a:t>-A y </a:t>
            </a:r>
            <a:r>
              <a:rPr lang="es-ES" dirty="0" err="1"/>
              <a:t>Syltherm</a:t>
            </a:r>
            <a:r>
              <a:rPr lang="es-ES" dirty="0"/>
              <a:t> 800. Esta información se almacena </a:t>
            </a:r>
            <a:r>
              <a:rPr lang="es-ES" b="1" dirty="0"/>
              <a:t>como si de una base de datos se tratase </a:t>
            </a:r>
            <a:r>
              <a:rPr lang="es-ES" dirty="0"/>
              <a:t>en un archivo en formato JSON. </a:t>
            </a:r>
            <a:r>
              <a:rPr lang="es-ES" b="1" dirty="0"/>
              <a:t>Tiene la ventaja de que es fácilmente editable y el usuario puede modificar o añadir tantos fluidos como desee</a:t>
            </a:r>
            <a:r>
              <a:rPr lang="es-ES" dirty="0"/>
              <a:t>.</a:t>
            </a:r>
          </a:p>
          <a:p>
            <a:endParaRPr lang="es-ES" dirty="0"/>
          </a:p>
          <a:p>
            <a:r>
              <a:rPr lang="es-ES" dirty="0"/>
              <a:t>Hemos trabajado siempre en condiciones de líquido saturado. Las propiedades que ha sido necesario calcular son:</a:t>
            </a:r>
          </a:p>
          <a:p>
            <a:endParaRPr lang="es-ES" dirty="0"/>
          </a:p>
          <a:p>
            <a:pPr marL="171450" indent="-171450">
              <a:buFontTx/>
              <a:buChar char="-"/>
            </a:pPr>
            <a:r>
              <a:rPr lang="es-ES" dirty="0"/>
              <a:t>Densidad</a:t>
            </a:r>
          </a:p>
          <a:p>
            <a:pPr marL="171450" indent="-171450">
              <a:buFontTx/>
              <a:buChar char="-"/>
            </a:pPr>
            <a:r>
              <a:rPr lang="es-ES" dirty="0"/>
              <a:t>Calor específico</a:t>
            </a:r>
          </a:p>
          <a:p>
            <a:pPr marL="171450" indent="-171450">
              <a:buFontTx/>
              <a:buChar char="-"/>
            </a:pPr>
            <a:r>
              <a:rPr lang="es-ES" dirty="0"/>
              <a:t>Conductividad Térmica</a:t>
            </a:r>
          </a:p>
          <a:p>
            <a:pPr marL="171450" indent="-171450">
              <a:buFontTx/>
              <a:buChar char="-"/>
            </a:pPr>
            <a:r>
              <a:rPr lang="es-ES" dirty="0"/>
              <a:t>Viscosidad dinámica</a:t>
            </a:r>
          </a:p>
          <a:p>
            <a:pPr marL="171450" indent="-171450">
              <a:buFontTx/>
              <a:buChar char="-"/>
            </a:pPr>
            <a:r>
              <a:rPr lang="es-ES" dirty="0"/>
              <a:t>Entalpía específica</a:t>
            </a:r>
          </a:p>
          <a:p>
            <a:pPr marL="171450" indent="-171450">
              <a:buFontTx/>
              <a:buChar char="-"/>
            </a:pPr>
            <a:r>
              <a:rPr lang="es-ES" dirty="0"/>
              <a:t>Temperatura en función de la entalpía</a:t>
            </a:r>
          </a:p>
          <a:p>
            <a:pPr marL="171450" indent="-171450">
              <a:buFontTx/>
              <a:buChar char="-"/>
            </a:pPr>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10</a:t>
            </a:fld>
            <a:endParaRPr lang="es-ES"/>
          </a:p>
        </p:txBody>
      </p:sp>
    </p:spTree>
    <p:extLst>
      <p:ext uri="{BB962C8B-B14F-4D97-AF65-F5344CB8AC3E}">
        <p14:creationId xmlns:p14="http://schemas.microsoft.com/office/powerpoint/2010/main" val="1972270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Otra cuestión importante es la relativa al trabajo de lectura y manipulación datos. Se ha considerado que los datos pueden proceder de ficheros puramente meteorológicos (formato TMY2 y TMY3) o que también podría ser necesario leer datos desde ficheros CSV con información de variables de planta, para lo que se implementan las clases </a:t>
            </a:r>
            <a:r>
              <a:rPr lang="es-ES" dirty="0" err="1"/>
              <a:t>Weather</a:t>
            </a:r>
            <a:r>
              <a:rPr lang="es-ES" dirty="0"/>
              <a:t> y </a:t>
            </a:r>
            <a:r>
              <a:rPr lang="es-ES" dirty="0" err="1"/>
              <a:t>FieldData</a:t>
            </a:r>
            <a:r>
              <a:rPr lang="es-ES" dirty="0"/>
              <a:t>, respectivamente. Estas clases </a:t>
            </a:r>
            <a:r>
              <a:rPr lang="es-ES" b="1" dirty="0"/>
              <a:t>permiten gestionar los diferentes orígenes de datos</a:t>
            </a:r>
            <a:r>
              <a:rPr lang="es-ES" dirty="0"/>
              <a:t>. </a:t>
            </a:r>
            <a:r>
              <a:rPr lang="es-ES" b="1" dirty="0"/>
              <a:t>Hemos aprovechado la potencia de la librería Pandas </a:t>
            </a:r>
            <a:r>
              <a:rPr lang="es-ES" b="0" dirty="0"/>
              <a:t>para el manejo de grandes tablas y volúmenes de datos en unas estructuras denominadas </a:t>
            </a:r>
            <a:r>
              <a:rPr lang="es-ES" b="0" dirty="0" err="1"/>
              <a:t>DataFrames</a:t>
            </a:r>
            <a:r>
              <a:rPr lang="es-ES" b="0" dirty="0"/>
              <a:t>.</a:t>
            </a:r>
          </a:p>
          <a:p>
            <a:r>
              <a:rPr lang="es-ES" b="0" dirty="0"/>
              <a:t>Por otro lado, l</a:t>
            </a:r>
            <a:r>
              <a:rPr lang="es-ES" dirty="0"/>
              <a:t>a clase </a:t>
            </a:r>
            <a:r>
              <a:rPr lang="es-ES" b="1" dirty="0" err="1"/>
              <a:t>Site</a:t>
            </a:r>
            <a:r>
              <a:rPr lang="es-ES" dirty="0"/>
              <a:t> nos permite gestionar la información relativa al emplazamiento. Esta clase nos proporciona también los métodos necesarios para conocer la posición relativa del Sol en cada fecha del año en función de las coordenadas del lugar para el cual se realiza la simulación. </a:t>
            </a:r>
            <a:r>
              <a:rPr lang="es-ES" b="1" dirty="0"/>
              <a:t>Se aprovecha la implementación que el grupo de trabajo que desarrolla </a:t>
            </a:r>
            <a:r>
              <a:rPr lang="es-ES" b="1" dirty="0" err="1"/>
              <a:t>pvlib-python</a:t>
            </a:r>
            <a:r>
              <a:rPr lang="es-ES" b="1" dirty="0"/>
              <a:t> ha hecho del algoritmo SPA de NREL para calcular la posición solar</a:t>
            </a:r>
            <a:r>
              <a:rPr lang="es-ES" dirty="0"/>
              <a:t>.</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Otras clases han sido necesarias para facilitar el desarrollo de simulaciones.  Sin detenernos demasiado, se han creado dos clases más, </a:t>
            </a:r>
            <a:r>
              <a:rPr lang="es-ES" dirty="0" err="1"/>
              <a:t>SolarFieldSimulation</a:t>
            </a:r>
            <a:r>
              <a:rPr lang="es-ES" dirty="0"/>
              <a:t> y </a:t>
            </a:r>
            <a:r>
              <a:rPr lang="es-ES" dirty="0" err="1"/>
              <a:t>LoopSimulation</a:t>
            </a:r>
            <a:r>
              <a:rPr lang="es-ES" dirty="0"/>
              <a:t>, que sirven para facilitar el trabajo de lanzar una simulación, bien de un campo solar, bien de un solo lazo, sin tener que ensamblar todo desde cero.  </a:t>
            </a:r>
            <a:r>
              <a:rPr lang="es-ES" b="1" dirty="0"/>
              <a:t>En total, todo el código alcanza casi las 3000 líneas, 4000 si sumamos el pequeño programa de interfaz que se ha desarrollado también con el fin de facilitar el trabajo de creación del fichero de configuración de la simulación.</a:t>
            </a:r>
          </a:p>
          <a:p>
            <a:endParaRPr lang="es-ES" dirty="0"/>
          </a:p>
          <a:p>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11</a:t>
            </a:fld>
            <a:endParaRPr lang="es-ES"/>
          </a:p>
        </p:txBody>
      </p:sp>
    </p:spTree>
    <p:extLst>
      <p:ext uri="{BB962C8B-B14F-4D97-AF65-F5344CB8AC3E}">
        <p14:creationId xmlns:p14="http://schemas.microsoft.com/office/powerpoint/2010/main" val="1536166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Veremos rápidamente el procedimiento a seguir para realizar una simulación de un campo solar. Lo primero es especificar la configuración de éste. Para  no tener que repetir este trabajo cada vez  que se hace una simulación, la configuración se guarda en un archivo en formato JSON. Se ha considero que podía ser de utilidad una interfaz gráfica que guiase durante el proceso de creación de la configuración de la simulación.</a:t>
            </a:r>
          </a:p>
          <a:p>
            <a:endParaRPr lang="es-ES" dirty="0"/>
          </a:p>
          <a:p>
            <a:r>
              <a:rPr lang="es-ES" dirty="0"/>
              <a:t>La interfaz cuenta con 5 pestañas:</a:t>
            </a:r>
          </a:p>
          <a:p>
            <a:endParaRPr lang="es-ES" dirty="0"/>
          </a:p>
          <a:p>
            <a:r>
              <a:rPr lang="es-ES" dirty="0"/>
              <a:t>En la primera pestaña tenemos la configuración general de la simulación, la selección del archivo de origen de datos, el tipo de simulación y emplazamiento del campo solar. Por ejemplo, se podría seleccionar el modo RÁPIDO si quisiésemos que todos los lazos se comporten de igual modo, o se podría cambiar el error máximo aceptable en los procesos de convergencia.  También podemos elegir el modelo matemático que se aplicará de la lista de los tres que se han implementado.</a:t>
            </a:r>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12</a:t>
            </a:fld>
            <a:endParaRPr lang="es-ES"/>
          </a:p>
        </p:txBody>
      </p:sp>
    </p:spTree>
    <p:extLst>
      <p:ext uri="{BB962C8B-B14F-4D97-AF65-F5344CB8AC3E}">
        <p14:creationId xmlns:p14="http://schemas.microsoft.com/office/powerpoint/2010/main" val="1874545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En la segunda pestaña tenemos la configuración del campo solar: número de subcampos, número de lazos en cada subcampo, número de </a:t>
            </a:r>
            <a:r>
              <a:rPr lang="es-ES" dirty="0" err="1"/>
              <a:t>SCAs</a:t>
            </a:r>
            <a:r>
              <a:rPr lang="es-ES" dirty="0"/>
              <a:t> en cada lazo y número de </a:t>
            </a:r>
            <a:r>
              <a:rPr lang="es-ES" dirty="0" err="1"/>
              <a:t>HCEs</a:t>
            </a:r>
            <a:r>
              <a:rPr lang="es-ES" dirty="0"/>
              <a:t> en cada SCA. También se pueden especificar los valores de operación nominal.  Esta pestaña cuenta con una ayuda por si fuera necesario especificar que columnas del archivo de origen de datos se corresponden  con las variables que va a utilizar el programa.</a:t>
            </a:r>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13</a:t>
            </a:fld>
            <a:endParaRPr lang="es-ES"/>
          </a:p>
        </p:txBody>
      </p:sp>
    </p:spTree>
    <p:extLst>
      <p:ext uri="{BB962C8B-B14F-4D97-AF65-F5344CB8AC3E}">
        <p14:creationId xmlns:p14="http://schemas.microsoft.com/office/powerpoint/2010/main" val="1460238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La tercera pestaña se dedica a la configuración del fluido caloportador, donde podemos indicar si queremos utilizar </a:t>
            </a:r>
            <a:r>
              <a:rPr lang="es-ES" dirty="0" err="1"/>
              <a:t>CoolProp</a:t>
            </a:r>
            <a:r>
              <a:rPr lang="es-ES" dirty="0"/>
              <a:t> o los polinomios cuyos coeficientes ya hemos calculado. Podemos cargar los coeficientes para un fluido seleccionándolo en el campo desplegable y modificarlos si es necesario.</a:t>
            </a:r>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14</a:t>
            </a:fld>
            <a:endParaRPr lang="es-ES"/>
          </a:p>
        </p:txBody>
      </p:sp>
    </p:spTree>
    <p:extLst>
      <p:ext uri="{BB962C8B-B14F-4D97-AF65-F5344CB8AC3E}">
        <p14:creationId xmlns:p14="http://schemas.microsoft.com/office/powerpoint/2010/main" val="2127368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ES" dirty="0"/>
              <a:t>Finalmente tenemos a cuarta y quinta pestaña para:</a:t>
            </a:r>
          </a:p>
          <a:p>
            <a:pPr marL="171450" indent="-171450">
              <a:buFontTx/>
              <a:buChar char="-"/>
            </a:pPr>
            <a:r>
              <a:rPr lang="es-ES" dirty="0"/>
              <a:t>Configuración del modelo de SCA</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15</a:t>
            </a:fld>
            <a:endParaRPr lang="es-ES"/>
          </a:p>
        </p:txBody>
      </p:sp>
    </p:spTree>
    <p:extLst>
      <p:ext uri="{BB962C8B-B14F-4D97-AF65-F5344CB8AC3E}">
        <p14:creationId xmlns:p14="http://schemas.microsoft.com/office/powerpoint/2010/main" val="2155647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Y la configuración del modelo de HCE</a:t>
            </a:r>
          </a:p>
          <a:p>
            <a:endParaRPr lang="es-ES" dirty="0"/>
          </a:p>
          <a:p>
            <a:r>
              <a:rPr lang="es-ES" dirty="0"/>
              <a:t>Los datos de los modelos de HCE y de SCA se almacenan en archivos en formato JSON,  de tal forma que pueden ser reutilizados, modificados y ampliados.</a:t>
            </a:r>
          </a:p>
          <a:p>
            <a:endParaRPr lang="es-ES" dirty="0"/>
          </a:p>
          <a:p>
            <a:r>
              <a:rPr lang="es-ES" dirty="0"/>
              <a:t>Una vez que se ha configurado la simulación, el archivo de configuración puede guardarse para ser utilizado y modificado en cualquier momento posterior. La clase </a:t>
            </a:r>
            <a:r>
              <a:rPr lang="es-ES" dirty="0" err="1"/>
              <a:t>SolarFieldSimulation</a:t>
            </a:r>
            <a:r>
              <a:rPr lang="es-ES" dirty="0"/>
              <a:t> cuenta con un método para leer este archivo y lanzar la simulación conforme a lo que se haya especificado en él.</a:t>
            </a:r>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16</a:t>
            </a:fld>
            <a:endParaRPr lang="es-ES"/>
          </a:p>
        </p:txBody>
      </p:sp>
    </p:spTree>
    <p:extLst>
      <p:ext uri="{BB962C8B-B14F-4D97-AF65-F5344CB8AC3E}">
        <p14:creationId xmlns:p14="http://schemas.microsoft.com/office/powerpoint/2010/main" val="2501296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proceso de simulación consiste básicamente en leer  crear una estructura de objetos según se haya descrito en el archivo de configuración. </a:t>
            </a:r>
          </a:p>
          <a:p>
            <a:r>
              <a:rPr lang="es-ES" dirty="0"/>
              <a:t>La clase </a:t>
            </a:r>
            <a:r>
              <a:rPr lang="es-ES" dirty="0" err="1"/>
              <a:t>SolarFieldSimulation</a:t>
            </a:r>
            <a:r>
              <a:rPr lang="es-ES" dirty="0"/>
              <a:t> se encarga de esto al inicializarse una instancia. </a:t>
            </a:r>
          </a:p>
          <a:p>
            <a:endParaRPr lang="es-ES" dirty="0"/>
          </a:p>
          <a:p>
            <a:r>
              <a:rPr lang="es-ES" dirty="0"/>
              <a:t>Con la información del archivo de configuración, el método </a:t>
            </a:r>
            <a:r>
              <a:rPr lang="es-ES" dirty="0" err="1"/>
              <a:t>runSimulation</a:t>
            </a:r>
            <a:r>
              <a:rPr lang="es-ES" dirty="0"/>
              <a:t> se va a encargar de lanzar la </a:t>
            </a:r>
            <a:r>
              <a:rPr lang="es-ES" dirty="0" err="1"/>
              <a:t>simulación.un</a:t>
            </a:r>
            <a:r>
              <a:rPr lang="es-ES" dirty="0"/>
              <a:t> registro de datos meteorológicos (radiación, temperatura, etc..) y simular el comportamiento de un lazo bajo estas condiciones y según se haya indicado que se debe conseguir una temperatura de salida determinada (variando el caudal) o por el contrario mantener el caudal variable y calcular la temperatura de salida.  Si se ha seleccionado el modo rápido se supone que todos los lazos se comportarán igual, en caso contrario se calculan todos los lazos.</a:t>
            </a:r>
          </a:p>
          <a:p>
            <a:r>
              <a:rPr lang="es-ES" dirty="0"/>
              <a:t>  </a:t>
            </a:r>
          </a:p>
          <a:p>
            <a:r>
              <a:rPr lang="es-ES" dirty="0"/>
              <a:t>El resultado de la simulación se almacena en un archivo en formato CSV, con la información sobre cada lazo, subcampo y campo solar, organizada en forma de tabla.</a:t>
            </a:r>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17</a:t>
            </a:fld>
            <a:endParaRPr lang="es-ES"/>
          </a:p>
        </p:txBody>
      </p:sp>
    </p:spTree>
    <p:extLst>
      <p:ext uri="{BB962C8B-B14F-4D97-AF65-F5344CB8AC3E}">
        <p14:creationId xmlns:p14="http://schemas.microsoft.com/office/powerpoint/2010/main" val="2948555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Compararemos nuestro código con SAM, que es un software de reconocido prestigio y de uso muy extendido. Realizamos una simulación con SAM y con nuestro código Python tratando que el campo solar sea lo más parecido posible. </a:t>
            </a:r>
          </a:p>
          <a:p>
            <a:r>
              <a:rPr lang="es-ES" dirty="0"/>
              <a:t>En nuestro alcance solo está la simulación del campo solar, por lo que </a:t>
            </a:r>
            <a:r>
              <a:rPr lang="es-ES" b="1" dirty="0"/>
              <a:t>recurrimos al módulo IPH de SAM</a:t>
            </a:r>
            <a:r>
              <a:rPr lang="es-ES" dirty="0"/>
              <a:t>, que permite simular plantas para la generación de calor de proceso.  Otros módulos como el Físico o el Empírico presentan problemas por el acoplamiento </a:t>
            </a:r>
            <a:r>
              <a:rPr lang="es-ES" dirty="0" err="1"/>
              <a:t>co</a:t>
            </a:r>
            <a:r>
              <a:rPr lang="es-ES" dirty="0"/>
              <a:t> el bloque de potencia. Nos ha permitido aprender también algo sobre SAM.</a:t>
            </a:r>
          </a:p>
          <a:p>
            <a:r>
              <a:rPr lang="es-ES" dirty="0"/>
              <a:t>Empleamos el mismo modelo de SCA y HCE y ajustamos el campo para que tenga el mismo número de lazos (120)</a:t>
            </a:r>
          </a:p>
          <a:p>
            <a:r>
              <a:rPr lang="es-ES" dirty="0"/>
              <a:t>Los datos del año meteorológico corresponden a 2007 para el emplazamiento cercano a Alcázar de San Juan.</a:t>
            </a:r>
          </a:p>
          <a:p>
            <a:r>
              <a:rPr lang="es-ES" dirty="0"/>
              <a:t>Hay algunas pequeñas diferencias debido a que la configuración no puede ser exactamente igual en ambas simulaciones, pero nuestros valores son compatibles con los obtenidos por SAM.</a:t>
            </a:r>
          </a:p>
          <a:p>
            <a:endParaRPr lang="es-ES" dirty="0"/>
          </a:p>
          <a:p>
            <a:r>
              <a:rPr lang="es-ES" dirty="0"/>
              <a:t>También hemos verificado los pasos intermedios, y los cálculos relativos  a geometría solar, modificador de ángulo de incidencia, rendimiento óptico, propiedades de los fluidos, etc., son  también correctos.</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18</a:t>
            </a:fld>
            <a:endParaRPr lang="es-ES"/>
          </a:p>
        </p:txBody>
      </p:sp>
    </p:spTree>
    <p:extLst>
      <p:ext uri="{BB962C8B-B14F-4D97-AF65-F5344CB8AC3E}">
        <p14:creationId xmlns:p14="http://schemas.microsoft.com/office/powerpoint/2010/main" val="49676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 miramos los resultados para un día estable, vemos que los datos obtenidos con SAM y con Python son muy parecidos</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19</a:t>
            </a:fld>
            <a:endParaRPr lang="es-ES"/>
          </a:p>
        </p:txBody>
      </p:sp>
    </p:spTree>
    <p:extLst>
      <p:ext uri="{BB962C8B-B14F-4D97-AF65-F5344CB8AC3E}">
        <p14:creationId xmlns:p14="http://schemas.microsoft.com/office/powerpoint/2010/main" val="36483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Repaso a los contenidos que se van a ver.</a:t>
            </a:r>
          </a:p>
          <a:p>
            <a:r>
              <a:rPr lang="es-ES" dirty="0"/>
              <a:t>A lo largo de los próximos 20 minutos presentaré el resultado de la elaboración de mi TFG.  En primer lugar haré una breve presentación de sistema físico que se pretende modelar y del modelo matemático desarrollado por el Prof. Barbero en su tesis. Seguidamente mostraré que estrategia hemos seguido para la implementación a través de un código desarrollado en Python y finalmente presentaremos algunos ejemplos prácticos de aplicación.</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2</a:t>
            </a:fld>
            <a:endParaRPr lang="es-ES"/>
          </a:p>
        </p:txBody>
      </p:sp>
    </p:spTree>
    <p:extLst>
      <p:ext uri="{BB962C8B-B14F-4D97-AF65-F5344CB8AC3E}">
        <p14:creationId xmlns:p14="http://schemas.microsoft.com/office/powerpoint/2010/main" val="3471137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un día inestable también hay buena concordancia, en parte porque hemos hecho que SAM se comporte  sin inercias.</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20</a:t>
            </a:fld>
            <a:endParaRPr lang="es-ES"/>
          </a:p>
        </p:txBody>
      </p:sp>
    </p:spTree>
    <p:extLst>
      <p:ext uri="{BB962C8B-B14F-4D97-AF65-F5344CB8AC3E}">
        <p14:creationId xmlns:p14="http://schemas.microsoft.com/office/powerpoint/2010/main" val="1823835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que comprobamos que nuestro código produce resultados correctos, probamos a simular  el comportamiento de un conjunto de </a:t>
            </a:r>
            <a:r>
              <a:rPr lang="es-ES" dirty="0" err="1"/>
              <a:t>HCEs</a:t>
            </a:r>
            <a:r>
              <a:rPr lang="es-ES" dirty="0"/>
              <a:t> bajo diferentes condiciones de DNI o </a:t>
            </a:r>
            <a:r>
              <a:rPr lang="es-ES" dirty="0" err="1"/>
              <a:t>Tin</a:t>
            </a:r>
            <a:r>
              <a:rPr lang="es-ES" dirty="0"/>
              <a:t>. Esto nos da idea de lo útil que puede ser un código como el nuestro durante la etapa de toma de decisiones para el diseño de un campo solar. Nos puede ayudar a elegir el modelo de HCE más adecuado, las temperaturas de operación óptimas e incluso a cuantificar en términos de rentabilidad económica.</a:t>
            </a:r>
          </a:p>
          <a:p>
            <a:r>
              <a:rPr lang="es-ES" dirty="0"/>
              <a:t>Mediante un script en Python calculamos el rendimiento de un HCE de cada modelo para diferentes condiciones. Podemos leer los datos de configuración de los </a:t>
            </a:r>
            <a:r>
              <a:rPr lang="es-ES" dirty="0" err="1"/>
              <a:t>HCEs</a:t>
            </a:r>
            <a:r>
              <a:rPr lang="es-ES" dirty="0"/>
              <a:t> directamente de un archivo en formato JSON, que actúa a modo de base de datos.</a:t>
            </a:r>
          </a:p>
          <a:p>
            <a:r>
              <a:rPr lang="es-ES" dirty="0"/>
              <a:t>Lo mismo podemos hacer cambiando el modelo de SCA, el tipo de fluido, </a:t>
            </a:r>
            <a:r>
              <a:rPr lang="es-ES" dirty="0" err="1"/>
              <a:t>etc</a:t>
            </a:r>
            <a:r>
              <a:rPr lang="es-ES" dirty="0"/>
              <a:t> y comparar los resultados para buscar combinaciones óptimas.</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21</a:t>
            </a:fld>
            <a:endParaRPr lang="es-ES"/>
          </a:p>
        </p:txBody>
      </p:sp>
    </p:spTree>
    <p:extLst>
      <p:ext uri="{BB962C8B-B14F-4D97-AF65-F5344CB8AC3E}">
        <p14:creationId xmlns:p14="http://schemas.microsoft.com/office/powerpoint/2010/main" val="453991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Otro análisis que podemos realizar con nuestro software es ver cómo afecta el tamaño de  la malla de integración a la precisión de los resultados. </a:t>
            </a:r>
          </a:p>
          <a:p>
            <a:r>
              <a:rPr lang="es-ES" dirty="0"/>
              <a:t>Para hacerlo, variamos el tamaño y el número de </a:t>
            </a:r>
            <a:r>
              <a:rPr lang="es-ES" dirty="0" err="1"/>
              <a:t>HCEs</a:t>
            </a:r>
            <a:r>
              <a:rPr lang="es-ES" dirty="0"/>
              <a:t> que componen el lazo. Si aumenta el número de </a:t>
            </a:r>
            <a:r>
              <a:rPr lang="es-ES" dirty="0" err="1"/>
              <a:t>HCEs</a:t>
            </a:r>
            <a:r>
              <a:rPr lang="es-ES" dirty="0"/>
              <a:t> disminuirá su longitud y, por tanto, la malla de integración es más fina.</a:t>
            </a:r>
          </a:p>
          <a:p>
            <a:r>
              <a:rPr lang="es-ES" dirty="0"/>
              <a:t>Vemos en los resultados cómo a partir de unos 100 m se aprecia una divergencia apreciable para cada modelo respecto a una malla de unos 4 m, que es la longitud aproximada real de un HCE.  El efecto es mayor según aumenta  DNI.</a:t>
            </a:r>
          </a:p>
          <a:p>
            <a:r>
              <a:rPr lang="es-ES" dirty="0"/>
              <a:t>El tamaño de la malla tiene un coste inversamente proporcional en el tiempo de cómputo (si duplicamos su tamaño reducimos a la mitad el número de pasos y por tanto también el tiempo de cálculo), por lo que es interesante valorar si merece la pena perder algo de precisión con el fin de reducir el tiempo de la simulación. </a:t>
            </a:r>
          </a:p>
          <a:p>
            <a:endParaRPr lang="es-ES" dirty="0"/>
          </a:p>
          <a:p>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22</a:t>
            </a:fld>
            <a:endParaRPr lang="es-ES"/>
          </a:p>
        </p:txBody>
      </p:sp>
    </p:spTree>
    <p:extLst>
      <p:ext uri="{BB962C8B-B14F-4D97-AF65-F5344CB8AC3E}">
        <p14:creationId xmlns:p14="http://schemas.microsoft.com/office/powerpoint/2010/main" val="2771523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Finalmente, vamos a comparar los resultados de nuestra herramienta con los de un campo solar real. </a:t>
            </a:r>
          </a:p>
          <a:p>
            <a:r>
              <a:rPr lang="es-ES" dirty="0"/>
              <a:t>Para ello, simulamos el campo con una configuración lo más parecida posible al de la planta real. Usamos los valores de temperatura de entrada y caudal de HTF de la planta real como datos de entrada en nuestro campo simulado. Los datos meteorológicos proceden de las estaciones de la planta.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Comparamos la potencia térmica que entrega la planta real con la potencia térmica calculada en la simulación, ya que solo podemos modelar el campo solar, el resto de la planta queda fuera de nuestro alcance.</a:t>
            </a:r>
          </a:p>
          <a:p>
            <a:endParaRPr lang="es-ES" dirty="0"/>
          </a:p>
          <a:p>
            <a:r>
              <a:rPr lang="es-ES" dirty="0"/>
              <a:t>¿Qué vemos?</a:t>
            </a:r>
          </a:p>
          <a:p>
            <a:pPr marL="171450" indent="-171450">
              <a:buFontTx/>
              <a:buChar char="-"/>
            </a:pPr>
            <a:r>
              <a:rPr lang="es-ES" dirty="0"/>
              <a:t>Buen ajuste durante las horas de estabilidad.</a:t>
            </a:r>
          </a:p>
          <a:p>
            <a:pPr marL="171450" indent="-171450">
              <a:buFontTx/>
              <a:buChar char="-"/>
            </a:pPr>
            <a:r>
              <a:rPr lang="es-ES" dirty="0"/>
              <a:t>Discrepancias a primera y última hora del día debido a las inercias y limitaciones propias de planta (rampas): Durante el arranque, la planta real realiza un calentamiento y después limita mientras que en la simulación extraemos toda la energía posible del campo.</a:t>
            </a:r>
          </a:p>
          <a:p>
            <a:pPr marL="171450" indent="-171450">
              <a:buFontTx/>
              <a:buChar char="-"/>
            </a:pPr>
            <a:r>
              <a:rPr lang="es-ES" dirty="0"/>
              <a:t>Aparece una diferencia entre la potencia térmica real y la simulada -&gt; La planta real tiene una turbina con una potencia eléctrica bruta limitada a 52,4 MW. Teniendo en cuenta el rendimiento del ciclo Rankine, de aproximadamente el 37%, vemos que la potencia térmica demandada es de unos 140 </a:t>
            </a:r>
            <a:r>
              <a:rPr lang="es-ES" dirty="0" err="1"/>
              <a:t>MWt</a:t>
            </a:r>
            <a:r>
              <a:rPr lang="es-ES" dirty="0"/>
              <a:t>. Lo que tenemos claramente es un desaprovechamiento de energía debido al sobredimensionado de la planta sin almacenamiento térmico (120 lazos frente a los 96 lazos típicos de una planta de 50 MW sin almacenamiento)</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23</a:t>
            </a:fld>
            <a:endParaRPr lang="es-ES"/>
          </a:p>
        </p:txBody>
      </p:sp>
    </p:spTree>
    <p:extLst>
      <p:ext uri="{BB962C8B-B14F-4D97-AF65-F5344CB8AC3E}">
        <p14:creationId xmlns:p14="http://schemas.microsoft.com/office/powerpoint/2010/main" val="1657594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Esto se aprecia de una forma muy evidente si representamos la potencia térmica real y simulada frente a DNI, filtrando para momentos de generación con condiciones próximas a las nominales. </a:t>
            </a:r>
          </a:p>
          <a:p>
            <a:r>
              <a:rPr lang="es-ES" dirty="0"/>
              <a:t>Los puntos azules representan la potencia térmica real (estancada en 140 MW), mientras que la potencia simulada o disponible crece con DNI como es de esperar. </a:t>
            </a:r>
          </a:p>
          <a:p>
            <a:r>
              <a:rPr lang="es-ES" dirty="0"/>
              <a:t>La nube de puntos en gris representa el rendimiento térmico del ciclo real calculado con los datos de planta (alrededor del 37%)</a:t>
            </a:r>
          </a:p>
          <a:p>
            <a:endParaRPr lang="es-ES" dirty="0"/>
          </a:p>
          <a:p>
            <a:r>
              <a:rPr lang="es-ES" dirty="0"/>
              <a:t>Estos han sido algunos ejemplos que consideramos que son de interés y nos muestran algunas de las posibilidades de nuestros software o librería de clases para la simulación de CCP.</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24</a:t>
            </a:fld>
            <a:endParaRPr lang="es-ES"/>
          </a:p>
        </p:txBody>
      </p:sp>
    </p:spTree>
    <p:extLst>
      <p:ext uri="{BB962C8B-B14F-4D97-AF65-F5344CB8AC3E}">
        <p14:creationId xmlns:p14="http://schemas.microsoft.com/office/powerpoint/2010/main" val="679769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Hemos explorado las posibilidades que ofrece Python para la el modelado de concentradores </a:t>
            </a:r>
            <a:r>
              <a:rPr lang="es-ES" dirty="0" err="1"/>
              <a:t>cilindroparabólicos</a:t>
            </a:r>
            <a:r>
              <a:rPr lang="es-ES" dirty="0"/>
              <a:t>. Por un lado hemos aprovechado las ventajas de un lenguaje de programación de alto nivel con estructuras de datos muy versátiles para construir, a partir de objetos o instancias de Clases que modelan cada una por separado un sistema físico, una estructura de campo solar completo.</a:t>
            </a:r>
          </a:p>
          <a:p>
            <a:r>
              <a:rPr lang="es-ES" dirty="0"/>
              <a:t>En esta modularidad reside la potencia de esta propuesta, pues permite que el usuario adapte el modo de funcionamiento y la forma en la que se relacionan los objetos, según sus necesidades.</a:t>
            </a:r>
          </a:p>
          <a:p>
            <a:endParaRPr lang="es-ES" dirty="0"/>
          </a:p>
          <a:p>
            <a:r>
              <a:rPr lang="es-ES" dirty="0"/>
              <a:t>Nuestro código puede optimizarse y añadir infinidad de funcionalidades más. Algunas de las propuestas más interesantes pensamos que serían:</a:t>
            </a:r>
          </a:p>
          <a:p>
            <a:pPr marL="171450" indent="-171450">
              <a:buFontTx/>
              <a:buChar char="-"/>
            </a:pPr>
            <a:r>
              <a:rPr lang="es-ES" dirty="0"/>
              <a:t>La creación de Clases que modelasen otros sistemas de una planta </a:t>
            </a:r>
            <a:r>
              <a:rPr lang="es-ES" dirty="0" err="1"/>
              <a:t>termosolar</a:t>
            </a:r>
            <a:r>
              <a:rPr lang="es-ES" dirty="0"/>
              <a:t>, como el ciclo de potencia con sus intercambiadores de calor y la turbina de vapor, los sistemas de refrigeración o los sistemas de bombeo, por ejemplo. </a:t>
            </a:r>
          </a:p>
          <a:p>
            <a:pPr marL="171450" indent="-171450">
              <a:buFontTx/>
              <a:buChar char="-"/>
            </a:pPr>
            <a:r>
              <a:rPr lang="es-ES" dirty="0"/>
              <a:t>El aprovechamiento de estas clases creadas para la optimización del acoplamiento entre el campo solar y el ciclo de potencia, simulando los diversos modos de operación, de tal forma que se alcanzase una potencia máxima, rendimiento económico máximo, por ejemplo.</a:t>
            </a:r>
          </a:p>
          <a:p>
            <a:pPr marL="171450" indent="-171450">
              <a:buFontTx/>
              <a:buChar char="-"/>
            </a:pPr>
            <a:endParaRPr lang="es-ES" dirty="0"/>
          </a:p>
          <a:p>
            <a:pPr marL="171450" indent="-171450">
              <a:buFontTx/>
              <a:buChar char="-"/>
            </a:pPr>
            <a:endParaRPr lang="es-ES" dirty="0"/>
          </a:p>
          <a:p>
            <a:pPr marL="171450" indent="-171450">
              <a:buFontTx/>
              <a:buChar char="-"/>
            </a:pPr>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25</a:t>
            </a:fld>
            <a:endParaRPr lang="es-ES"/>
          </a:p>
        </p:txBody>
      </p:sp>
    </p:spTree>
    <p:extLst>
      <p:ext uri="{BB962C8B-B14F-4D97-AF65-F5344CB8AC3E}">
        <p14:creationId xmlns:p14="http://schemas.microsoft.com/office/powerpoint/2010/main" val="3849983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Mi principal motivación para desarrollar este proyecto era doble, por un lado quería profundizar en el conocimiento de la tecnología de CCP, aprovechando que del Dto. De Ingeniería Energética de la ETSII de la UNED cuenta entre su personal investigador con referentes en esta materia. Por otro lado, quería aprovechar el tiempo y el esfuerzo que un TFG requieren para adquirir nuevas habilidades y conocimientos, como la programación en Python, antes desconocida para mí, pero que se postula como un lenguaje de programación en entornos científicos y técnicos con mucho futuro.</a:t>
            </a:r>
          </a:p>
          <a:p>
            <a:r>
              <a:rPr lang="es-ES" dirty="0"/>
              <a:t>La forma de conjugar ambos intereses ha consistido en desarrollar con Python una herramienta para la simulación de concentradores </a:t>
            </a:r>
            <a:r>
              <a:rPr lang="es-ES" dirty="0" err="1"/>
              <a:t>cilindroparabólicos</a:t>
            </a:r>
            <a:r>
              <a:rPr lang="es-ES" dirty="0"/>
              <a:t> a partir del modelo matemático propuesto por mi tutor en su tesis. doctoral.</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3</a:t>
            </a:fld>
            <a:endParaRPr lang="es-ES"/>
          </a:p>
        </p:txBody>
      </p:sp>
    </p:spTree>
    <p:extLst>
      <p:ext uri="{BB962C8B-B14F-4D97-AF65-F5344CB8AC3E}">
        <p14:creationId xmlns:p14="http://schemas.microsoft.com/office/powerpoint/2010/main" val="2195268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Presentaré brevemente el sistema físico que queremos modelar: el concentrador </a:t>
            </a:r>
            <a:r>
              <a:rPr lang="es-ES" dirty="0" err="1"/>
              <a:t>cilindroparabólio</a:t>
            </a:r>
            <a:r>
              <a:rPr lang="es-ES" dirty="0"/>
              <a:t> (CCP).</a:t>
            </a:r>
          </a:p>
          <a:p>
            <a:r>
              <a:rPr lang="es-ES" dirty="0"/>
              <a:t>Dentro de la tecnología CCP podemos distinguir tres sistemas fundamentales:</a:t>
            </a:r>
          </a:p>
          <a:p>
            <a:pPr marL="171450" indent="-171450">
              <a:buFontTx/>
              <a:buChar char="-"/>
            </a:pPr>
            <a:r>
              <a:rPr lang="es-ES" dirty="0"/>
              <a:t>El concentrador, montado sobre su sistema de seguimiento. El concentrador </a:t>
            </a:r>
            <a:r>
              <a:rPr lang="es-ES" b="1" dirty="0"/>
              <a:t>puede modelarse principalmente a partir de aspectos relacionados con la óptica</a:t>
            </a:r>
            <a:r>
              <a:rPr lang="es-ES" dirty="0"/>
              <a:t>, pero también necesitarnos incorporar ecuaciones para el cálculo de la posición solar y el ángulo de incidencia, por ejemplo. Nos va a determinar qué flujo de radiación tenemos sobre el tubo absorbedor. </a:t>
            </a:r>
          </a:p>
          <a:p>
            <a:pPr marL="171450" indent="-171450">
              <a:buFontTx/>
              <a:buChar char="-"/>
            </a:pPr>
            <a:r>
              <a:rPr lang="es-ES" dirty="0"/>
              <a:t>El fluido caloportador, cuyas </a:t>
            </a:r>
            <a:r>
              <a:rPr lang="es-ES" b="1" dirty="0"/>
              <a:t>propiedades físico-químicas </a:t>
            </a:r>
            <a:r>
              <a:rPr lang="es-ES" dirty="0"/>
              <a:t>son muy importantes  pues suponen actualmente una de las limitaciones tecnológicas en el desarrollo y abaratamiento de los sistemas de CCP. Necesitaremos conocer cómo varían estas propiedades en función de la temperatura.</a:t>
            </a:r>
          </a:p>
          <a:p>
            <a:pPr marL="171450" indent="-171450">
              <a:buFontTx/>
              <a:buChar char="-"/>
            </a:pPr>
            <a:r>
              <a:rPr lang="es-ES" dirty="0"/>
              <a:t>Finalmente tenemos el tubo absorbedor con su envolvente de vidrio (HCE). Las propiedades ópticas como absortividad del tubo o transmisividad el vidrio son importantes, pero la clave está en modelar </a:t>
            </a:r>
            <a:r>
              <a:rPr lang="es-ES" b="1" dirty="0"/>
              <a:t>cómo evoluciona su rendimiento a lo largo de su eje  longitudinal</a:t>
            </a:r>
            <a:r>
              <a:rPr lang="es-ES" dirty="0"/>
              <a:t>.  El incremento de temperatura del fluido HTF al tiempo que recorre el tubo absorbedor modifica las propiedades  físicas y químicas de todos los elementos y es lo que introduce mayores dificultades de cara a obtener una expresión analítica para describir su funcionamiento. El problema se aborda a partir del </a:t>
            </a:r>
            <a:r>
              <a:rPr lang="es-ES" b="1" dirty="0"/>
              <a:t>balance de energía</a:t>
            </a:r>
            <a:r>
              <a:rPr lang="es-ES" b="0" dirty="0"/>
              <a:t>. El </a:t>
            </a:r>
            <a:r>
              <a:rPr lang="es-ES" b="1" dirty="0"/>
              <a:t>Modelo de 4º Orden </a:t>
            </a:r>
            <a:r>
              <a:rPr lang="es-ES" dirty="0"/>
              <a:t>halla una solución para el cálculo del rendimiento introduciendo un número muy reducido de simplificaciones. A partir de esta solución, si se asume un mayor número de simplificaciones y se desprecian algunos términos, se obtienen dos soluciones más, denominadas </a:t>
            </a:r>
            <a:r>
              <a:rPr lang="es-ES" b="1" dirty="0"/>
              <a:t>Modelo de 1</a:t>
            </a:r>
            <a:r>
              <a:rPr lang="es-ES" b="1" baseline="30000" dirty="0"/>
              <a:t>er</a:t>
            </a:r>
            <a:r>
              <a:rPr lang="es-ES" b="1" dirty="0"/>
              <a:t> Orden </a:t>
            </a:r>
            <a:r>
              <a:rPr lang="es-ES" dirty="0"/>
              <a:t>y </a:t>
            </a:r>
            <a:r>
              <a:rPr lang="es-ES" b="1" dirty="0"/>
              <a:t>Modelo Simplificado</a:t>
            </a:r>
          </a:p>
          <a:p>
            <a:pPr marL="0" indent="0">
              <a:buFontTx/>
              <a:buNone/>
            </a:pPr>
            <a:endParaRPr lang="es-ES" dirty="0"/>
          </a:p>
          <a:p>
            <a:pPr marL="0" indent="0">
              <a:buFontTx/>
              <a:buNone/>
            </a:pPr>
            <a:endParaRPr lang="es-ES" dirty="0"/>
          </a:p>
          <a:p>
            <a:pPr marL="0" indent="0">
              <a:buFontTx/>
              <a:buNone/>
            </a:pPr>
            <a:r>
              <a:rPr lang="es-ES" dirty="0"/>
              <a:t>Nuestro código modela </a:t>
            </a:r>
            <a:r>
              <a:rPr lang="es-ES" b="1" dirty="0"/>
              <a:t>estos sistemas y algunos más</a:t>
            </a:r>
            <a:r>
              <a:rPr lang="es-ES" dirty="0"/>
              <a:t> necesarios para la simulación de un campo solar completo  compuesto por miles de </a:t>
            </a:r>
            <a:r>
              <a:rPr lang="es-ES" dirty="0" err="1"/>
              <a:t>HCEs</a:t>
            </a:r>
            <a:r>
              <a:rPr lang="es-ES" dirty="0"/>
              <a:t>, de tal forma que podemos calcular el rendimiento de cada uno de ellos y del conjunto, para conocer la potencia térmica obtenida del campo en función de las diferentes condiciones de meteorológicas y el caudal y la temperatura de entrada del HTF (el fluido caloportador) al campo solar.</a:t>
            </a:r>
          </a:p>
          <a:p>
            <a:pPr marL="0" indent="0">
              <a:buFontTx/>
              <a:buNone/>
            </a:pPr>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4</a:t>
            </a:fld>
            <a:endParaRPr lang="es-ES"/>
          </a:p>
        </p:txBody>
      </p:sp>
    </p:spTree>
    <p:extLst>
      <p:ext uri="{BB962C8B-B14F-4D97-AF65-F5344CB8AC3E}">
        <p14:creationId xmlns:p14="http://schemas.microsoft.com/office/powerpoint/2010/main" val="2993510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Antes de comenzar a describir cómo se han modelado estos sistema, nos gustaría explicar que se ha seguido una </a:t>
            </a:r>
            <a:r>
              <a:rPr lang="es-ES" b="1" dirty="0"/>
              <a:t>metodología basada en la POO</a:t>
            </a:r>
            <a:r>
              <a:rPr lang="es-ES" dirty="0"/>
              <a:t>. La idea clave es que </a:t>
            </a:r>
            <a:r>
              <a:rPr lang="es-ES" b="1" dirty="0"/>
              <a:t>cada sistema físico sea modelado mediante una Clase, con una serie de métodos de entrada/salida de la información que es manipulada conforme a unas reglas propias basadas en el modelo físico que describe al sistema</a:t>
            </a:r>
            <a:r>
              <a:rPr lang="es-ES" dirty="0"/>
              <a:t>.</a:t>
            </a:r>
          </a:p>
          <a:p>
            <a:pPr marL="171450" indent="-171450">
              <a:buFontTx/>
              <a:buChar char="-"/>
            </a:pPr>
            <a:r>
              <a:rPr lang="es-ES" dirty="0"/>
              <a:t>La modularidad nos permite trabajar con cada sistema de forma independiente, cuidando tan solo la forma en la que cada sistema va a compartir información con el resto de objetos.</a:t>
            </a:r>
          </a:p>
          <a:p>
            <a:pPr marL="171450" indent="-171450">
              <a:buFontTx/>
              <a:buChar char="-"/>
            </a:pPr>
            <a:r>
              <a:rPr lang="es-ES" dirty="0"/>
              <a:t>La escalabilidad nos permite abordar el trabajo progresivamente, comenzando por los elementos más básicos e integrando y construyendo sistemas más complejos a partir de estos sistemas elementales. De esta forma un conjunto de </a:t>
            </a:r>
            <a:r>
              <a:rPr lang="es-ES" dirty="0" err="1"/>
              <a:t>HCEs</a:t>
            </a:r>
            <a:r>
              <a:rPr lang="es-ES" dirty="0"/>
              <a:t> y </a:t>
            </a:r>
            <a:r>
              <a:rPr lang="es-ES" dirty="0" err="1"/>
              <a:t>SCAs</a:t>
            </a:r>
            <a:r>
              <a:rPr lang="es-ES" dirty="0"/>
              <a:t> forman un lazo completo y  un conjunto de lazos forman un subcampo solar</a:t>
            </a:r>
          </a:p>
          <a:p>
            <a:pPr marL="171450" indent="-171450">
              <a:buFontTx/>
              <a:buChar char="-"/>
            </a:pPr>
            <a:r>
              <a:rPr lang="es-ES" dirty="0"/>
              <a:t>La versatilidad nos permitirá emplear cada objeto en diferentes aplicaciones y de distinto modo. Por ejemplo, podemos trabajar con un HCE independientemente para estudiar su comportamiento o bien construir un lazo y simular un campo solar.  También podemos cambiar las leyes o reglas del modelo que definen el comportamiento de cada objeto sin afectar demasiado a los demás y al resto del programa. </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5</a:t>
            </a:fld>
            <a:endParaRPr lang="es-ES"/>
          </a:p>
        </p:txBody>
      </p:sp>
    </p:spTree>
    <p:extLst>
      <p:ext uri="{BB962C8B-B14F-4D97-AF65-F5344CB8AC3E}">
        <p14:creationId xmlns:p14="http://schemas.microsoft.com/office/powerpoint/2010/main" val="3077569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primeras clases que hemos creado son  las clases Modelo, (una para cada modelo matemático: 4º Orden, 1</a:t>
            </a:r>
            <a:r>
              <a:rPr lang="es-ES" baseline="30000" dirty="0"/>
              <a:t>er </a:t>
            </a:r>
            <a:r>
              <a:rPr lang="es-ES" dirty="0"/>
              <a:t>Orden y Simplificado). Cuentan con un único método que recibe una referencia a un HCE, que ya está inicializado previamente con unas propiedades de temperatura de entrada del HTF y caudal. También recibe el valor del flujo de radiación que está absorbiendo el tubo absorbedor y los datos sobre las condiciones de temperatura exterior y viento. Con estos valores la clase Modelo </a:t>
            </a:r>
            <a:r>
              <a:rPr lang="es-ES" u="sng" dirty="0"/>
              <a:t>calcula el rendimiento térmico del HCE</a:t>
            </a:r>
            <a:r>
              <a:rPr lang="es-ES" dirty="0"/>
              <a:t>.  Es aquí donde se concentra principalmente el aparato matemático.</a:t>
            </a:r>
          </a:p>
          <a:p>
            <a:endParaRPr lang="es-ES" dirty="0"/>
          </a:p>
          <a:p>
            <a:r>
              <a:rPr lang="es-ES" dirty="0"/>
              <a:t>El principal modelo que utilizaremos es el modelo de 4º Orden, donde el rendimiento integral que aparece de forma implícita en una ecuación puedo obtenerse por métodos numéricos. Pero también hemos implementado y realizaremos algún test con el modelo de 1</a:t>
            </a:r>
            <a:r>
              <a:rPr lang="es-ES" baseline="30000" dirty="0"/>
              <a:t>er</a:t>
            </a:r>
            <a:r>
              <a:rPr lang="es-ES" dirty="0"/>
              <a:t> Orden el modelo Simplificado. </a:t>
            </a:r>
          </a:p>
          <a:p>
            <a:pPr marL="171450" indent="-171450">
              <a:buFontTx/>
              <a:buChar char="-"/>
            </a:pPr>
            <a:endParaRPr lang="es-ES" dirty="0"/>
          </a:p>
          <a:p>
            <a:pPr marL="0" indent="0">
              <a:buFontTx/>
              <a:buNone/>
            </a:pPr>
            <a:r>
              <a:rPr lang="es-ES" b="1" dirty="0"/>
              <a:t>El código permitiría crear Clases para más modelos y así incluirlos en nuestra herramienta de simulación, sin tener que realizar grandes cambios.</a:t>
            </a:r>
          </a:p>
          <a:p>
            <a:pPr marL="0" indent="0">
              <a:buFontTx/>
              <a:buNone/>
            </a:pPr>
            <a:endParaRPr lang="es-ES" b="1" dirty="0"/>
          </a:p>
          <a:p>
            <a:pPr marL="0" indent="0">
              <a:buFontTx/>
              <a:buNone/>
            </a:pPr>
            <a:r>
              <a:rPr lang="es-ES" b="1" dirty="0"/>
              <a:t>Para la resolución de las ecuaciones por métodos  numéricos se ha empleado las librerías </a:t>
            </a:r>
            <a:r>
              <a:rPr lang="es-ES" b="1" dirty="0" err="1"/>
              <a:t>Numpy</a:t>
            </a:r>
            <a:r>
              <a:rPr lang="es-ES" b="1" dirty="0"/>
              <a:t> y </a:t>
            </a:r>
            <a:r>
              <a:rPr lang="es-ES" b="1" dirty="0" err="1"/>
              <a:t>Scipy</a:t>
            </a:r>
            <a:r>
              <a:rPr lang="es-ES" b="1" dirty="0"/>
              <a:t>. Durante el proceso iterativo, al ir ajustándose el rendimiento calculado también varía la temperatura de salida, por lo que en cada iteración se recalculan las propiedades de todo el sistema según el nuevo valor de temperatura media estimado.</a:t>
            </a:r>
          </a:p>
          <a:p>
            <a:pPr marL="171450" indent="-171450">
              <a:buFontTx/>
              <a:buChar char="-"/>
            </a:pPr>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6</a:t>
            </a:fld>
            <a:endParaRPr lang="es-ES"/>
          </a:p>
        </p:txBody>
      </p:sp>
    </p:spTree>
    <p:extLst>
      <p:ext uri="{BB962C8B-B14F-4D97-AF65-F5344CB8AC3E}">
        <p14:creationId xmlns:p14="http://schemas.microsoft.com/office/powerpoint/2010/main" val="4263663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Para que la clase Modelo pueda calcular el rendimiento del HCE es necesario que éste le brinde información sobre sus propiedades. La clase HCE implementa un buen número de métodos para  ofrecer esta información.   Por ejemplo cuenta con métodos para conocer la conductividad térmica del HCE, su rendimiento óptico pico, la </a:t>
            </a:r>
            <a:r>
              <a:rPr lang="es-ES" sz="1200" b="0" i="0" u="none" strike="noStrike" kern="1200" baseline="0" dirty="0">
                <a:solidFill>
                  <a:schemeClr val="tx1"/>
                </a:solidFill>
                <a:latin typeface="+mn-lt"/>
                <a:ea typeface="+mn-ea"/>
                <a:cs typeface="+mn-cs"/>
              </a:rPr>
              <a:t>emisividad equivalente de la superficie exterior del tubo </a:t>
            </a:r>
            <a:r>
              <a:rPr lang="el-GR" sz="1200" b="0" i="0" u="none" strike="noStrike" kern="1200" baseline="0" dirty="0">
                <a:solidFill>
                  <a:schemeClr val="tx1"/>
                </a:solidFill>
                <a:latin typeface="+mn-lt"/>
                <a:ea typeface="+mn-ea"/>
                <a:cs typeface="+mn-cs"/>
              </a:rPr>
              <a:t>ε</a:t>
            </a:r>
            <a:r>
              <a:rPr lang="es-ES" sz="1200" b="0" i="0" u="none" strike="noStrike" kern="1200" baseline="-25000" dirty="0" err="1">
                <a:solidFill>
                  <a:schemeClr val="tx1"/>
                </a:solidFill>
                <a:latin typeface="+mn-lt"/>
                <a:ea typeface="+mn-ea"/>
                <a:cs typeface="+mn-cs"/>
              </a:rPr>
              <a:t>ext</a:t>
            </a:r>
            <a:r>
              <a:rPr lang="es-ES" sz="1200" b="0" i="0" u="none" strike="noStrike" kern="1200" baseline="0" dirty="0">
                <a:solidFill>
                  <a:schemeClr val="tx1"/>
                </a:solidFill>
                <a:latin typeface="+mn-lt"/>
                <a:ea typeface="+mn-ea"/>
                <a:cs typeface="+mn-cs"/>
              </a:rPr>
              <a:t>, el coeficiente global de transferencia de calor hacia el interior </a:t>
            </a:r>
            <a:r>
              <a:rPr lang="es-ES" sz="1200" b="0" i="0" u="none" strike="noStrike" kern="1200" baseline="0" dirty="0" err="1">
                <a:solidFill>
                  <a:schemeClr val="tx1"/>
                </a:solidFill>
                <a:latin typeface="+mn-lt"/>
                <a:ea typeface="+mn-ea"/>
                <a:cs typeface="+mn-cs"/>
              </a:rPr>
              <a:t>U</a:t>
            </a:r>
            <a:r>
              <a:rPr lang="es-ES" sz="1200" b="0" i="0" u="none" strike="noStrike" kern="1200" baseline="-25000" dirty="0" err="1">
                <a:solidFill>
                  <a:schemeClr val="tx1"/>
                </a:solidFill>
                <a:latin typeface="+mn-lt"/>
                <a:ea typeface="+mn-ea"/>
                <a:cs typeface="+mn-cs"/>
              </a:rPr>
              <a:t>rec</a:t>
            </a:r>
            <a:r>
              <a:rPr lang="es-ES" sz="1200" b="0" i="0" u="none" strike="noStrike" kern="1200" baseline="0" dirty="0">
                <a:solidFill>
                  <a:schemeClr val="tx1"/>
                </a:solidFill>
                <a:latin typeface="+mn-lt"/>
                <a:ea typeface="+mn-ea"/>
                <a:cs typeface="+mn-cs"/>
              </a:rPr>
              <a:t>, coeficiente de transferencia de calor convectivo hacia el interior </a:t>
            </a:r>
            <a:r>
              <a:rPr lang="es-ES" sz="1200" b="0" i="0" u="none" strike="noStrike" kern="1200" baseline="0" dirty="0" err="1">
                <a:solidFill>
                  <a:schemeClr val="tx1"/>
                </a:solidFill>
                <a:latin typeface="+mn-lt"/>
                <a:ea typeface="+mn-ea"/>
                <a:cs typeface="+mn-cs"/>
              </a:rPr>
              <a:t>h</a:t>
            </a:r>
            <a:r>
              <a:rPr lang="es-ES" sz="1200" b="0" i="0" u="none" strike="noStrike" kern="1200" baseline="-25000" dirty="0" err="1">
                <a:solidFill>
                  <a:schemeClr val="tx1"/>
                </a:solidFill>
                <a:latin typeface="+mn-lt"/>
                <a:ea typeface="+mn-ea"/>
                <a:cs typeface="+mn-cs"/>
              </a:rPr>
              <a:t>int</a:t>
            </a:r>
            <a:r>
              <a:rPr lang="es-ES" sz="1200" b="0" i="0" u="none" strike="noStrike" kern="1200" baseline="0" dirty="0">
                <a:solidFill>
                  <a:schemeClr val="tx1"/>
                </a:solidFill>
                <a:latin typeface="+mn-lt"/>
                <a:ea typeface="+mn-ea"/>
                <a:cs typeface="+mn-cs"/>
              </a:rPr>
              <a:t> o el coeficiente de transferencia de calor convectivo equivalente.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u="none" strike="noStrike" kern="1200" baseline="0" dirty="0">
                <a:solidFill>
                  <a:schemeClr val="tx1"/>
                </a:solidFill>
                <a:latin typeface="+mn-lt"/>
                <a:ea typeface="+mn-ea"/>
                <a:cs typeface="+mn-cs"/>
              </a:rPr>
              <a:t>También cuenta con una estructura de datos de tipo </a:t>
            </a:r>
            <a:r>
              <a:rPr lang="es-ES" sz="1200" b="1" i="1" u="none" strike="noStrike" kern="1200" baseline="0" dirty="0">
                <a:solidFill>
                  <a:schemeClr val="tx1"/>
                </a:solidFill>
                <a:latin typeface="+mn-lt"/>
                <a:ea typeface="+mn-ea"/>
                <a:cs typeface="+mn-cs"/>
              </a:rPr>
              <a:t>diccionario</a:t>
            </a:r>
            <a:r>
              <a:rPr lang="es-ES" sz="1200" b="0" i="0" u="none" strike="noStrike" kern="1200" baseline="0" dirty="0">
                <a:solidFill>
                  <a:schemeClr val="tx1"/>
                </a:solidFill>
                <a:latin typeface="+mn-lt"/>
                <a:ea typeface="+mn-ea"/>
                <a:cs typeface="+mn-cs"/>
              </a:rPr>
              <a:t> para almacenar </a:t>
            </a:r>
            <a:r>
              <a:rPr lang="es-ES" sz="1200" b="1" i="0" u="none" strike="noStrike" kern="1200" baseline="0" dirty="0">
                <a:solidFill>
                  <a:schemeClr val="tx1"/>
                </a:solidFill>
                <a:latin typeface="+mn-lt"/>
                <a:ea typeface="+mn-ea"/>
                <a:cs typeface="+mn-cs"/>
              </a:rPr>
              <a:t>parámetros</a:t>
            </a:r>
            <a:r>
              <a:rPr lang="es-ES" sz="1200" b="0" i="0" u="none" strike="noStrike" kern="1200" baseline="0" dirty="0">
                <a:solidFill>
                  <a:schemeClr val="tx1"/>
                </a:solidFill>
                <a:latin typeface="+mn-lt"/>
                <a:ea typeface="+mn-ea"/>
                <a:cs typeface="+mn-cs"/>
              </a:rPr>
              <a:t> del HCE </a:t>
            </a:r>
            <a:r>
              <a:rPr lang="es-ES" sz="1200" b="1" i="0" u="none" strike="noStrike" kern="1200" baseline="0" dirty="0">
                <a:solidFill>
                  <a:schemeClr val="tx1"/>
                </a:solidFill>
                <a:latin typeface="+mn-lt"/>
                <a:ea typeface="+mn-ea"/>
                <a:cs typeface="+mn-cs"/>
              </a:rPr>
              <a:t>que se pueden cargar desde una base de datos</a:t>
            </a:r>
            <a:r>
              <a:rPr lang="es-ES" sz="1200" b="0" i="0" u="none" strike="noStrike" kern="1200" baseline="0" dirty="0">
                <a:solidFill>
                  <a:schemeClr val="tx1"/>
                </a:solidFill>
                <a:latin typeface="+mn-lt"/>
                <a:ea typeface="+mn-ea"/>
                <a:cs typeface="+mn-cs"/>
              </a:rPr>
              <a:t>, como su emisividad, reflectividad, dimensiones, etc.  Esta estructura es única para cada HCE del campo solar, por lo que podríamos hacer cada uno de ellos se comportase de forma diferente al resto.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u="none" strike="noStrike" kern="1200" baseline="0" dirty="0">
                <a:solidFill>
                  <a:schemeClr val="tx1"/>
                </a:solidFill>
                <a:latin typeface="+mn-lt"/>
                <a:ea typeface="+mn-ea"/>
                <a:cs typeface="+mn-cs"/>
              </a:rPr>
              <a:t>El HCE mantiene también una referencia al SCA al que pertenece, de tal forma que puede obtener propiedades de él si es necesario (por ejemplo, determinar si está o no está enfocado).  Por último, el HCE tiene un número de orden o posición dentro del SCA, pues también relevante para algunos cálculos como las pérdidas por sombreado, las pérdidas por ángulo de incidencia  en los extremos o para poder localizar el HCE antecesor a la hora de saber con qué temperatura y caudal recibe el HTF.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7</a:t>
            </a:fld>
            <a:endParaRPr lang="es-ES"/>
          </a:p>
        </p:txBody>
      </p:sp>
    </p:spTree>
    <p:extLst>
      <p:ext uri="{BB962C8B-B14F-4D97-AF65-F5344CB8AC3E}">
        <p14:creationId xmlns:p14="http://schemas.microsoft.com/office/powerpoint/2010/main" val="343803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Nuestro objetivo inicial era crear un reducido número de clases pero según el trabajo iba avanzando, este número inicial ha ido creciendo.  </a:t>
            </a:r>
          </a:p>
          <a:p>
            <a:r>
              <a:rPr lang="es-ES" dirty="0"/>
              <a:t>Con una Clase para modelar el HCE podríamos calcular el rendimiento el tubo absorbedor pero para poder simular su funcionamiento en un campo solar hemos considerado necesario crear también algunas clases más:</a:t>
            </a:r>
          </a:p>
          <a:p>
            <a:pPr marL="171450" indent="-171450">
              <a:buFontTx/>
              <a:buChar char="-"/>
            </a:pPr>
            <a:r>
              <a:rPr lang="es-ES" dirty="0"/>
              <a:t>Una clase para modelar el SCA como un conjunto de HCE montados sobre un concentrador que cuenta con capacidad de movimiento independiente del resto.  El orden que el SCA ocupa en el lazo también es importante. Algunos de los métodos más importantes del SCA son el que proporciona el ángulo de incidencia, el modificador del ángulo de incidencia o la fracción solar.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dirty="0"/>
              <a:t>Un lazo está compuesto de varios SCA. El objetivo del lazo es alcanzar la temperatura de salida consignada, para ello, el lazo enfocará o desenfocará sus </a:t>
            </a:r>
            <a:r>
              <a:rPr lang="es-ES" dirty="0" err="1"/>
              <a:t>SCAs</a:t>
            </a:r>
            <a:r>
              <a:rPr lang="es-ES" dirty="0"/>
              <a:t> pero, en principio, no puede realizar un control del caudal. El control del caudal se realiza en un sistema de nivel superior, el subcampo. Hemos modelado dos métodos que responden de dos posibles modos de operación del lazo, </a:t>
            </a:r>
            <a:r>
              <a:rPr lang="es-ES" b="1" dirty="0"/>
              <a:t>por lo que tenemos en realidad dos tipos de simulaciones disponibles</a:t>
            </a:r>
            <a:r>
              <a:rPr lang="es-ES" dirty="0"/>
              <a:t>:  a) cálculo del caudal necesario para conseguir una temperatura de salida consignada y b) cálculo de la temperatura de salida que se alcanzará con un determinado caudal.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s-E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dirty="0"/>
              <a:t>Las clases SCA y lazo cuentan también con sendas estructuras de datos tipo </a:t>
            </a:r>
            <a:r>
              <a:rPr lang="es-ES" b="1" dirty="0"/>
              <a:t>diccionario</a:t>
            </a:r>
            <a:r>
              <a:rPr lang="es-ES" dirty="0"/>
              <a:t> para almacenar sus parámetros característicos. La clase SCA cuenta también con una estructura tipo </a:t>
            </a:r>
            <a:r>
              <a:rPr lang="es-ES" b="1" dirty="0"/>
              <a:t>Lista Ordenada </a:t>
            </a:r>
            <a:r>
              <a:rPr lang="es-ES" b="0" dirty="0"/>
              <a:t>para mantener referencias a los </a:t>
            </a:r>
            <a:r>
              <a:rPr lang="es-ES" b="0" dirty="0" err="1"/>
              <a:t>HCEs</a:t>
            </a:r>
            <a:r>
              <a:rPr lang="es-ES" b="0" dirty="0"/>
              <a:t> que contiene. Lo mismo ocurre con el lazo, que tiene una estructura lista ordenada para mantener referencias a los SCA que lo forman.</a:t>
            </a:r>
            <a:endParaRPr lang="es-E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8</a:t>
            </a:fld>
            <a:endParaRPr lang="es-ES"/>
          </a:p>
        </p:txBody>
      </p:sp>
    </p:spTree>
    <p:extLst>
      <p:ext uri="{BB962C8B-B14F-4D97-AF65-F5344CB8AC3E}">
        <p14:creationId xmlns:p14="http://schemas.microsoft.com/office/powerpoint/2010/main" val="2872784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ES" dirty="0"/>
              <a:t>Finalmente, para modelar el campo solar, necesitamos dos clases más:</a:t>
            </a:r>
          </a:p>
          <a:p>
            <a:pPr marL="171450" indent="-171450">
              <a:buFontTx/>
              <a:buChar char="-"/>
            </a:pPr>
            <a:r>
              <a:rPr lang="es-ES" dirty="0"/>
              <a:t>Una clase para modelar un subcampo solar o conjunto de lazos que trabajan con el mismo caudal. Cuenta con capacidad de controlar el caudal del conjunto. De esta forma, previsiblemente todos los lazos de un subcampo tienen un caudal idéntico (si hay un buen equilibrio hidráulico).  </a:t>
            </a:r>
          </a:p>
          <a:p>
            <a:pPr marL="171450" indent="-171450">
              <a:buFontTx/>
              <a:buChar char="-"/>
            </a:pPr>
            <a:r>
              <a:rPr lang="es-ES" dirty="0"/>
              <a:t>El campo solar propiamente dicho, que está formado por un conjunto de subcampos.  Nuevamente, </a:t>
            </a:r>
            <a:r>
              <a:rPr lang="es-ES" b="1" dirty="0"/>
              <a:t>buscando la máxima flexibilidad, nuestro código nos permite crear cualquier configuración que queramos</a:t>
            </a:r>
            <a:r>
              <a:rPr lang="es-ES" dirty="0"/>
              <a:t>, desde un solo campo con un solo subcampo que contiene todos los lazos hasta configurar un lazo en cada subcampo, de tal forma que tenemos tantos subcampos como lazos y podemos así modelar una planta en la que existe capacidad de control de caudal en cada lazo</a:t>
            </a:r>
          </a:p>
          <a:p>
            <a:pPr marL="171450" indent="-171450">
              <a:buFontTx/>
              <a:buChar char="-"/>
            </a:pPr>
            <a:endParaRPr lang="es-ES" dirty="0"/>
          </a:p>
          <a:p>
            <a:pPr marL="0" indent="0">
              <a:buFontTx/>
              <a:buNone/>
            </a:pPr>
            <a:r>
              <a:rPr lang="es-ES" dirty="0"/>
              <a:t>Hasta aquí tenemos las estructuras que nos permiten edificar o construir nuestro modelo de campo, pero otros elementos son necesarios.</a:t>
            </a:r>
          </a:p>
          <a:p>
            <a:pPr marL="0" indent="0">
              <a:buFontTx/>
              <a:buNone/>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9</a:t>
            </a:fld>
            <a:endParaRPr lang="es-ES"/>
          </a:p>
        </p:txBody>
      </p:sp>
    </p:spTree>
    <p:extLst>
      <p:ext uri="{BB962C8B-B14F-4D97-AF65-F5344CB8AC3E}">
        <p14:creationId xmlns:p14="http://schemas.microsoft.com/office/powerpoint/2010/main" val="1738655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A28B6E-B062-4B35-8F35-8DDD448DC95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8CE2DEF7-50C7-4944-B3E4-D60186D7A6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A77C38CC-161F-4A73-90D4-D6A1AF684DCD}"/>
              </a:ext>
            </a:extLst>
          </p:cNvPr>
          <p:cNvSpPr>
            <a:spLocks noGrp="1"/>
          </p:cNvSpPr>
          <p:nvPr>
            <p:ph type="dt" sz="half" idx="10"/>
          </p:nvPr>
        </p:nvSpPr>
        <p:spPr/>
        <p:txBody>
          <a:bodyPr/>
          <a:lstStyle/>
          <a:p>
            <a:fld id="{759BC44C-9494-4619-8B9D-5041F60AAC06}" type="datetime1">
              <a:rPr lang="es-ES" smtClean="0"/>
              <a:t>20/07/2020</a:t>
            </a:fld>
            <a:endParaRPr lang="es-ES"/>
          </a:p>
        </p:txBody>
      </p:sp>
      <p:sp>
        <p:nvSpPr>
          <p:cNvPr id="5" name="Marcador de pie de página 4">
            <a:extLst>
              <a:ext uri="{FF2B5EF4-FFF2-40B4-BE49-F238E27FC236}">
                <a16:creationId xmlns:a16="http://schemas.microsoft.com/office/drawing/2014/main" id="{53988FCE-B6A5-4B65-8D15-4B8140510AD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12C36BF-09FA-4ED7-A53E-097C923AA525}"/>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4232240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iseño TF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23CCBD-DE55-4E7C-B80D-D18D3C5D9591}"/>
              </a:ext>
            </a:extLst>
          </p:cNvPr>
          <p:cNvSpPr>
            <a:spLocks noGrp="1"/>
          </p:cNvSpPr>
          <p:nvPr>
            <p:ph type="title"/>
          </p:nvPr>
        </p:nvSpPr>
        <p:spPr/>
        <p:txBody>
          <a:bodyPr/>
          <a:lstStyle/>
          <a:p>
            <a:r>
              <a:rPr lang="es-ES" dirty="0"/>
              <a:t>Haga clic para modificar el estilo de título del patrón</a:t>
            </a:r>
          </a:p>
        </p:txBody>
      </p:sp>
      <p:sp>
        <p:nvSpPr>
          <p:cNvPr id="3" name="Marcador de contenido 2">
            <a:extLst>
              <a:ext uri="{FF2B5EF4-FFF2-40B4-BE49-F238E27FC236}">
                <a16:creationId xmlns:a16="http://schemas.microsoft.com/office/drawing/2014/main" id="{43671777-2B18-4058-BB08-77C2BCA633C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DF9D173-A56B-4FB7-A01E-D02ED9494D83}"/>
              </a:ext>
            </a:extLst>
          </p:cNvPr>
          <p:cNvSpPr>
            <a:spLocks noGrp="1"/>
          </p:cNvSpPr>
          <p:nvPr>
            <p:ph type="dt" sz="half" idx="10"/>
          </p:nvPr>
        </p:nvSpPr>
        <p:spPr/>
        <p:txBody>
          <a:bodyPr/>
          <a:lstStyle/>
          <a:p>
            <a:fld id="{5BDFBCD3-6A2D-4512-B408-165FAA0F5DD6}" type="datetime1">
              <a:rPr lang="es-ES" smtClean="0"/>
              <a:t>20/07/2020</a:t>
            </a:fld>
            <a:endParaRPr lang="es-ES"/>
          </a:p>
        </p:txBody>
      </p:sp>
      <p:sp>
        <p:nvSpPr>
          <p:cNvPr id="5" name="Marcador de pie de página 4">
            <a:extLst>
              <a:ext uri="{FF2B5EF4-FFF2-40B4-BE49-F238E27FC236}">
                <a16:creationId xmlns:a16="http://schemas.microsoft.com/office/drawing/2014/main" id="{A4E678D7-41C4-4646-AE1F-895A9A013F1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2DF7E8F-78D8-4590-915A-95DE85CBCC0F}"/>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4186137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C419D3-1D53-42F8-A70D-99FCBD5C6B9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6DEEDECD-9069-4269-9FAE-0C92577E63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
        <p:nvSpPr>
          <p:cNvPr id="4" name="Marcador de fecha 3">
            <a:extLst>
              <a:ext uri="{FF2B5EF4-FFF2-40B4-BE49-F238E27FC236}">
                <a16:creationId xmlns:a16="http://schemas.microsoft.com/office/drawing/2014/main" id="{03882190-FF63-455F-A671-FECA0AA3CA6A}"/>
              </a:ext>
            </a:extLst>
          </p:cNvPr>
          <p:cNvSpPr>
            <a:spLocks noGrp="1"/>
          </p:cNvSpPr>
          <p:nvPr>
            <p:ph type="dt" sz="half" idx="10"/>
          </p:nvPr>
        </p:nvSpPr>
        <p:spPr/>
        <p:txBody>
          <a:bodyPr/>
          <a:lstStyle/>
          <a:p>
            <a:fld id="{8E967F6A-6A34-45E9-9607-8522F53AA377}" type="datetime1">
              <a:rPr lang="es-ES" smtClean="0"/>
              <a:t>20/07/2020</a:t>
            </a:fld>
            <a:endParaRPr lang="es-ES"/>
          </a:p>
        </p:txBody>
      </p:sp>
      <p:sp>
        <p:nvSpPr>
          <p:cNvPr id="5" name="Marcador de pie de página 4">
            <a:extLst>
              <a:ext uri="{FF2B5EF4-FFF2-40B4-BE49-F238E27FC236}">
                <a16:creationId xmlns:a16="http://schemas.microsoft.com/office/drawing/2014/main" id="{0A1F9D80-FC5E-46A8-9518-DE6C715CE26B}"/>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BF477D84-1CF8-4912-A56B-1FDE0C58564E}"/>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1977675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FFAA7C-9856-4666-AA87-4515C19CD2C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537A45A-2834-40A6-A91F-C52A928195A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D0BF47D8-2FFD-41D4-B6B5-D86BC06A4D56}"/>
              </a:ext>
            </a:extLst>
          </p:cNvPr>
          <p:cNvSpPr>
            <a:spLocks noGrp="1"/>
          </p:cNvSpPr>
          <p:nvPr>
            <p:ph sz="half" idx="2"/>
          </p:nvPr>
        </p:nvSpPr>
        <p:spPr>
          <a:xfrm>
            <a:off x="6172200" y="1825625"/>
            <a:ext cx="5181600" cy="435133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5" name="Marcador de fecha 4">
            <a:extLst>
              <a:ext uri="{FF2B5EF4-FFF2-40B4-BE49-F238E27FC236}">
                <a16:creationId xmlns:a16="http://schemas.microsoft.com/office/drawing/2014/main" id="{45140798-51FD-446D-A7AE-9873FFABA804}"/>
              </a:ext>
            </a:extLst>
          </p:cNvPr>
          <p:cNvSpPr>
            <a:spLocks noGrp="1"/>
          </p:cNvSpPr>
          <p:nvPr>
            <p:ph type="dt" sz="half" idx="10"/>
          </p:nvPr>
        </p:nvSpPr>
        <p:spPr/>
        <p:txBody>
          <a:bodyPr/>
          <a:lstStyle/>
          <a:p>
            <a:fld id="{57B70B1F-7D21-4D4B-84F9-6B171EB4A3A8}" type="datetime1">
              <a:rPr lang="es-ES" smtClean="0"/>
              <a:t>20/07/2020</a:t>
            </a:fld>
            <a:endParaRPr lang="es-ES"/>
          </a:p>
        </p:txBody>
      </p:sp>
      <p:sp>
        <p:nvSpPr>
          <p:cNvPr id="6" name="Marcador de pie de página 5">
            <a:extLst>
              <a:ext uri="{FF2B5EF4-FFF2-40B4-BE49-F238E27FC236}">
                <a16:creationId xmlns:a16="http://schemas.microsoft.com/office/drawing/2014/main" id="{BDBA858A-044B-41FA-A234-53F45BBC60F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6FB20FC-7B7A-46E0-9FE0-3EC9E2AF48C2}"/>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451351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5A1019-C392-424E-AC9F-E1BF64955BA9}"/>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A0E1157-7C6D-400C-A1DB-78B149B4ED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7F553A8-B0D2-4D57-A7E1-18C7F2443A5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477091EC-78DF-4FA1-98E7-473CC5D641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6683A22-8BA3-41F2-84AB-8FD216B69BCC}"/>
              </a:ext>
            </a:extLst>
          </p:cNvPr>
          <p:cNvSpPr>
            <a:spLocks noGrp="1"/>
          </p:cNvSpPr>
          <p:nvPr>
            <p:ph sz="quarter" idx="4"/>
          </p:nvPr>
        </p:nvSpPr>
        <p:spPr>
          <a:xfrm>
            <a:off x="6172200" y="2505075"/>
            <a:ext cx="5183188" cy="368458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7" name="Marcador de fecha 6">
            <a:extLst>
              <a:ext uri="{FF2B5EF4-FFF2-40B4-BE49-F238E27FC236}">
                <a16:creationId xmlns:a16="http://schemas.microsoft.com/office/drawing/2014/main" id="{8D7CDEC2-522F-4A74-AFF6-8ECE3D1DB1D6}"/>
              </a:ext>
            </a:extLst>
          </p:cNvPr>
          <p:cNvSpPr>
            <a:spLocks noGrp="1"/>
          </p:cNvSpPr>
          <p:nvPr>
            <p:ph type="dt" sz="half" idx="10"/>
          </p:nvPr>
        </p:nvSpPr>
        <p:spPr/>
        <p:txBody>
          <a:bodyPr/>
          <a:lstStyle/>
          <a:p>
            <a:fld id="{48EB09FE-A99B-4FBC-A88C-EDFE8208DB43}" type="datetime1">
              <a:rPr lang="es-ES" smtClean="0"/>
              <a:t>20/07/2020</a:t>
            </a:fld>
            <a:endParaRPr lang="es-ES"/>
          </a:p>
        </p:txBody>
      </p:sp>
      <p:sp>
        <p:nvSpPr>
          <p:cNvPr id="8" name="Marcador de pie de página 7">
            <a:extLst>
              <a:ext uri="{FF2B5EF4-FFF2-40B4-BE49-F238E27FC236}">
                <a16:creationId xmlns:a16="http://schemas.microsoft.com/office/drawing/2014/main" id="{C562FE1F-939D-4E60-9E9E-311DE28F968E}"/>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D622F48A-91DE-40A8-B7BE-76CCC97AD6DC}"/>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124539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B39FB-D8F6-4974-BEC6-E116949E7A37}"/>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A88D6789-B070-4F6D-BDE8-C457503924C7}"/>
              </a:ext>
            </a:extLst>
          </p:cNvPr>
          <p:cNvSpPr>
            <a:spLocks noGrp="1"/>
          </p:cNvSpPr>
          <p:nvPr>
            <p:ph type="dt" sz="half" idx="10"/>
          </p:nvPr>
        </p:nvSpPr>
        <p:spPr/>
        <p:txBody>
          <a:bodyPr/>
          <a:lstStyle/>
          <a:p>
            <a:fld id="{CEEC680F-7CA8-4E4E-9D23-2B3EBE6BC524}" type="datetime1">
              <a:rPr lang="es-ES" smtClean="0"/>
              <a:t>20/07/2020</a:t>
            </a:fld>
            <a:endParaRPr lang="es-ES"/>
          </a:p>
        </p:txBody>
      </p:sp>
      <p:sp>
        <p:nvSpPr>
          <p:cNvPr id="4" name="Marcador de pie de página 3">
            <a:extLst>
              <a:ext uri="{FF2B5EF4-FFF2-40B4-BE49-F238E27FC236}">
                <a16:creationId xmlns:a16="http://schemas.microsoft.com/office/drawing/2014/main" id="{6AFFE460-CED6-493B-9E9D-CB53DCBBCC63}"/>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A511770-756A-494F-B9B2-87107A0156F4}"/>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2608009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8000782-AAFA-4263-BE0B-CF7667DE8C47}"/>
              </a:ext>
            </a:extLst>
          </p:cNvPr>
          <p:cNvSpPr>
            <a:spLocks noGrp="1"/>
          </p:cNvSpPr>
          <p:nvPr>
            <p:ph type="dt" sz="half" idx="10"/>
          </p:nvPr>
        </p:nvSpPr>
        <p:spPr/>
        <p:txBody>
          <a:bodyPr/>
          <a:lstStyle/>
          <a:p>
            <a:fld id="{C6CC7F1F-7629-497D-A4EE-111EA7A997AE}" type="datetime1">
              <a:rPr lang="es-ES" smtClean="0"/>
              <a:t>20/07/2020</a:t>
            </a:fld>
            <a:endParaRPr lang="es-ES"/>
          </a:p>
        </p:txBody>
      </p:sp>
      <p:sp>
        <p:nvSpPr>
          <p:cNvPr id="3" name="Marcador de pie de página 2">
            <a:extLst>
              <a:ext uri="{FF2B5EF4-FFF2-40B4-BE49-F238E27FC236}">
                <a16:creationId xmlns:a16="http://schemas.microsoft.com/office/drawing/2014/main" id="{06D07AC1-8440-4065-9CE9-7FFE0C36A9FF}"/>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0733E5CB-DBA5-4980-857B-CF20885D8C98}"/>
              </a:ext>
            </a:extLst>
          </p:cNvPr>
          <p:cNvSpPr>
            <a:spLocks noGrp="1"/>
          </p:cNvSpPr>
          <p:nvPr>
            <p:ph type="sldNum" sz="quarter" idx="12"/>
          </p:nvPr>
        </p:nvSpPr>
        <p:spPr/>
        <p:txBody>
          <a:body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3250300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B17B1A-153F-4BDA-92C8-EC130391D52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908DA04-433D-4A5B-B7E1-8A9A016264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CD4CFDD3-AD86-4317-A910-452A04EEE5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39445D6-2781-4286-BEA4-940FC48D694C}"/>
              </a:ext>
            </a:extLst>
          </p:cNvPr>
          <p:cNvSpPr>
            <a:spLocks noGrp="1"/>
          </p:cNvSpPr>
          <p:nvPr>
            <p:ph type="dt" sz="half" idx="10"/>
          </p:nvPr>
        </p:nvSpPr>
        <p:spPr/>
        <p:txBody>
          <a:bodyPr/>
          <a:lstStyle/>
          <a:p>
            <a:fld id="{1386BE8A-B9C5-45D9-A102-00BAAC9448F9}" type="datetime1">
              <a:rPr lang="es-ES" smtClean="0"/>
              <a:t>20/07/2020</a:t>
            </a:fld>
            <a:endParaRPr lang="es-ES"/>
          </a:p>
        </p:txBody>
      </p:sp>
      <p:sp>
        <p:nvSpPr>
          <p:cNvPr id="6" name="Marcador de pie de página 5">
            <a:extLst>
              <a:ext uri="{FF2B5EF4-FFF2-40B4-BE49-F238E27FC236}">
                <a16:creationId xmlns:a16="http://schemas.microsoft.com/office/drawing/2014/main" id="{DC36CD23-24AC-4B2A-B53B-ED2B64F1E20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A2E0C21-FA55-41BF-8C28-2C79205B9F01}"/>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1442612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CE4736-A368-43AC-96F8-B034E3B34BD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B2B8E4FF-EE10-4C17-96D5-F811A77CAE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9FED1691-7CA4-4BEC-9645-5BC659FBEF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2A746FA-8A9E-402C-91BE-5455DE093750}"/>
              </a:ext>
            </a:extLst>
          </p:cNvPr>
          <p:cNvSpPr>
            <a:spLocks noGrp="1"/>
          </p:cNvSpPr>
          <p:nvPr>
            <p:ph type="dt" sz="half" idx="10"/>
          </p:nvPr>
        </p:nvSpPr>
        <p:spPr/>
        <p:txBody>
          <a:bodyPr/>
          <a:lstStyle/>
          <a:p>
            <a:fld id="{04376B49-502F-4CE0-9328-76721C816E54}" type="datetime1">
              <a:rPr lang="es-ES" smtClean="0"/>
              <a:t>20/07/2020</a:t>
            </a:fld>
            <a:endParaRPr lang="es-ES"/>
          </a:p>
        </p:txBody>
      </p:sp>
      <p:sp>
        <p:nvSpPr>
          <p:cNvPr id="6" name="Marcador de pie de página 5">
            <a:extLst>
              <a:ext uri="{FF2B5EF4-FFF2-40B4-BE49-F238E27FC236}">
                <a16:creationId xmlns:a16="http://schemas.microsoft.com/office/drawing/2014/main" id="{95DAEF8A-B9A2-4273-9A73-D49FB176399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D2FD69F-4298-4AF9-B53D-6AEE1B45684A}"/>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1387788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7AE07B7-A006-430D-BAB3-8334DC9DAC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C0F3A370-972D-4E33-9D45-4236D5BB9C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a:extLst>
              <a:ext uri="{FF2B5EF4-FFF2-40B4-BE49-F238E27FC236}">
                <a16:creationId xmlns:a16="http://schemas.microsoft.com/office/drawing/2014/main" id="{0D157175-BEA9-4F76-BE4F-43B8793858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17AD01-4B05-42FD-B1B9-F664BB138477}" type="datetime1">
              <a:rPr lang="es-ES" smtClean="0"/>
              <a:t>20/07/2020</a:t>
            </a:fld>
            <a:endParaRPr lang="es-ES"/>
          </a:p>
        </p:txBody>
      </p:sp>
      <p:sp>
        <p:nvSpPr>
          <p:cNvPr id="5" name="Marcador de pie de página 4">
            <a:extLst>
              <a:ext uri="{FF2B5EF4-FFF2-40B4-BE49-F238E27FC236}">
                <a16:creationId xmlns:a16="http://schemas.microsoft.com/office/drawing/2014/main" id="{00285374-5D57-410D-B5D6-CF8F3E61E0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D047BDC3-8076-4696-9A9B-FDFA170A5C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1686177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6.png"/><Relationship Id="rId7" Type="http://schemas.openxmlformats.org/officeDocument/2006/relationships/image" Target="../media/image19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emf"/><Relationship Id="rId10" Type="http://schemas.openxmlformats.org/officeDocument/2006/relationships/image" Target="../media/image2.jpg"/><Relationship Id="rId4" Type="http://schemas.openxmlformats.org/officeDocument/2006/relationships/image" Target="../media/image4.emf"/><Relationship Id="rId9"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jpg"/><Relationship Id="rId5" Type="http://schemas.microsoft.com/office/2007/relationships/hdphoto" Target="../media/hdphoto1.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emf"/><Relationship Id="rId5" Type="http://schemas.openxmlformats.org/officeDocument/2006/relationships/image" Target="../media/image12.emf"/><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2AFDA7-27C0-433F-B1B1-7945405B5D70}"/>
              </a:ext>
            </a:extLst>
          </p:cNvPr>
          <p:cNvSpPr>
            <a:spLocks noGrp="1"/>
          </p:cNvSpPr>
          <p:nvPr>
            <p:ph type="ctrTitle"/>
          </p:nvPr>
        </p:nvSpPr>
        <p:spPr>
          <a:xfrm>
            <a:off x="1523999" y="1716723"/>
            <a:ext cx="9482667" cy="1712277"/>
          </a:xfrm>
        </p:spPr>
        <p:txBody>
          <a:bodyPr>
            <a:normAutofit fontScale="90000"/>
          </a:bodyPr>
          <a:lstStyle/>
          <a:p>
            <a:r>
              <a:rPr lang="es-ES" dirty="0"/>
              <a:t>Simulación de concentradores cilindro-parabólicos con Python</a:t>
            </a:r>
          </a:p>
        </p:txBody>
      </p:sp>
      <p:sp>
        <p:nvSpPr>
          <p:cNvPr id="3" name="Subtítulo 2">
            <a:extLst>
              <a:ext uri="{FF2B5EF4-FFF2-40B4-BE49-F238E27FC236}">
                <a16:creationId xmlns:a16="http://schemas.microsoft.com/office/drawing/2014/main" id="{3A51ADBB-088C-4997-A459-0F61E65E6195}"/>
              </a:ext>
            </a:extLst>
          </p:cNvPr>
          <p:cNvSpPr>
            <a:spLocks noGrp="1"/>
          </p:cNvSpPr>
          <p:nvPr>
            <p:ph type="subTitle" idx="1"/>
          </p:nvPr>
        </p:nvSpPr>
        <p:spPr>
          <a:xfrm>
            <a:off x="1670048" y="4073664"/>
            <a:ext cx="9144000" cy="1025434"/>
          </a:xfrm>
        </p:spPr>
        <p:txBody>
          <a:bodyPr>
            <a:normAutofit fontScale="85000" lnSpcReduction="20000"/>
          </a:bodyPr>
          <a:lstStyle/>
          <a:p>
            <a:r>
              <a:rPr lang="es-ES" dirty="0"/>
              <a:t>Proyecto Final del Grado en Ingeniería Eléctrica</a:t>
            </a:r>
          </a:p>
          <a:p>
            <a:r>
              <a:rPr lang="es-ES" dirty="0"/>
              <a:t>Alumno: Francisco José </a:t>
            </a:r>
            <a:r>
              <a:rPr lang="es-ES" dirty="0" err="1"/>
              <a:t>Munuera</a:t>
            </a:r>
            <a:r>
              <a:rPr lang="es-ES" dirty="0"/>
              <a:t> Pérez</a:t>
            </a:r>
          </a:p>
          <a:p>
            <a:r>
              <a:rPr lang="es-ES" dirty="0"/>
              <a:t>Director: Rubén Barbero Fresno</a:t>
            </a:r>
          </a:p>
        </p:txBody>
      </p:sp>
      <p:pic>
        <p:nvPicPr>
          <p:cNvPr id="7" name="Imagen 6" descr="Imagen que contiene dibujo&#10;&#10;Descripción generada automáticamente">
            <a:extLst>
              <a:ext uri="{FF2B5EF4-FFF2-40B4-BE49-F238E27FC236}">
                <a16:creationId xmlns:a16="http://schemas.microsoft.com/office/drawing/2014/main" id="{D92AF931-A92F-4B9A-BBCA-034C0CF01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1604" y="5743762"/>
            <a:ext cx="2127455" cy="1012257"/>
          </a:xfrm>
          <a:prstGeom prst="rect">
            <a:avLst/>
          </a:prstGeom>
        </p:spPr>
      </p:pic>
    </p:spTree>
    <p:extLst>
      <p:ext uri="{BB962C8B-B14F-4D97-AF65-F5344CB8AC3E}">
        <p14:creationId xmlns:p14="http://schemas.microsoft.com/office/powerpoint/2010/main" val="486052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61033E8D-B21D-4505-9D94-9C1D4CE6B400}"/>
              </a:ext>
            </a:extLst>
          </p:cNvPr>
          <p:cNvSpPr>
            <a:spLocks noGrp="1"/>
          </p:cNvSpPr>
          <p:nvPr>
            <p:ph type="subTitle" idx="1"/>
          </p:nvPr>
        </p:nvSpPr>
        <p:spPr>
          <a:xfrm>
            <a:off x="1126304" y="2423886"/>
            <a:ext cx="3158304" cy="1516514"/>
          </a:xfrm>
        </p:spPr>
        <p:txBody>
          <a:bodyPr>
            <a:normAutofit/>
          </a:bodyPr>
          <a:lstStyle/>
          <a:p>
            <a:pPr marL="342900" indent="-342900" algn="l">
              <a:buFontTx/>
              <a:buChar char="-"/>
            </a:pPr>
            <a:r>
              <a:rPr lang="es-ES" sz="2000" dirty="0"/>
              <a:t>Propiedades del fluido a partir de </a:t>
            </a:r>
            <a:r>
              <a:rPr lang="es-ES" sz="2000" dirty="0" err="1"/>
              <a:t>CoolProp</a:t>
            </a:r>
            <a:endParaRPr lang="es-ES" sz="2000" dirty="0"/>
          </a:p>
        </p:txBody>
      </p:sp>
      <p:sp>
        <p:nvSpPr>
          <p:cNvPr id="4" name="Marcador de número de diapositiva 3">
            <a:extLst>
              <a:ext uri="{FF2B5EF4-FFF2-40B4-BE49-F238E27FC236}">
                <a16:creationId xmlns:a16="http://schemas.microsoft.com/office/drawing/2014/main" id="{C4EAA66F-C82D-43C5-9A89-424E54AD1628}"/>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10</a:t>
            </a:fld>
            <a:endParaRPr lang="es-ES" dirty="0"/>
          </a:p>
        </p:txBody>
      </p:sp>
      <p:grpSp>
        <p:nvGrpSpPr>
          <p:cNvPr id="5" name="Grupo 4">
            <a:extLst>
              <a:ext uri="{FF2B5EF4-FFF2-40B4-BE49-F238E27FC236}">
                <a16:creationId xmlns:a16="http://schemas.microsoft.com/office/drawing/2014/main" id="{1283A1E3-B295-412D-8ADA-B9198ABA3D22}"/>
              </a:ext>
            </a:extLst>
          </p:cNvPr>
          <p:cNvGrpSpPr/>
          <p:nvPr/>
        </p:nvGrpSpPr>
        <p:grpSpPr>
          <a:xfrm>
            <a:off x="5625094" y="2520510"/>
            <a:ext cx="5094514" cy="2868550"/>
            <a:chOff x="4670705" y="2704936"/>
            <a:chExt cx="6519809" cy="3470893"/>
          </a:xfrm>
        </p:grpSpPr>
        <p:pic>
          <p:nvPicPr>
            <p:cNvPr id="10" name="Imagen 9">
              <a:extLst>
                <a:ext uri="{FF2B5EF4-FFF2-40B4-BE49-F238E27FC236}">
                  <a16:creationId xmlns:a16="http://schemas.microsoft.com/office/drawing/2014/main" id="{F1335BBA-F891-4C41-9FE3-5A908A592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2210" y="2704936"/>
              <a:ext cx="3158304" cy="2365249"/>
            </a:xfrm>
            <a:prstGeom prst="rect">
              <a:avLst/>
            </a:prstGeom>
          </p:spPr>
        </p:pic>
        <p:pic>
          <p:nvPicPr>
            <p:cNvPr id="12" name="Imagen 11" descr="Imagen que contiene estacionado, pantalla, calle&#10;&#10;Descripción generada automáticamente">
              <a:extLst>
                <a:ext uri="{FF2B5EF4-FFF2-40B4-BE49-F238E27FC236}">
                  <a16:creationId xmlns:a16="http://schemas.microsoft.com/office/drawing/2014/main" id="{8C97573E-3358-4D70-A75C-8851A19181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7821" y="3162527"/>
              <a:ext cx="3268778" cy="2455183"/>
            </a:xfrm>
            <a:prstGeom prst="rect">
              <a:avLst/>
            </a:prstGeom>
          </p:spPr>
        </p:pic>
        <p:pic>
          <p:nvPicPr>
            <p:cNvPr id="6" name="Imagen 5" descr="Imagen que contiene grande, pantalla&#10;&#10;Descripción generada automáticamente">
              <a:extLst>
                <a:ext uri="{FF2B5EF4-FFF2-40B4-BE49-F238E27FC236}">
                  <a16:creationId xmlns:a16="http://schemas.microsoft.com/office/drawing/2014/main" id="{22B1C02A-08A3-4785-BFE0-E1E8E8630B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0705" y="3720647"/>
              <a:ext cx="3268777" cy="2455182"/>
            </a:xfrm>
            <a:prstGeom prst="rect">
              <a:avLst/>
            </a:prstGeom>
          </p:spPr>
        </p:pic>
      </p:grpSp>
      <p:sp>
        <p:nvSpPr>
          <p:cNvPr id="7" name="Rectángulo 6">
            <a:extLst>
              <a:ext uri="{FF2B5EF4-FFF2-40B4-BE49-F238E27FC236}">
                <a16:creationId xmlns:a16="http://schemas.microsoft.com/office/drawing/2014/main" id="{F334297F-3885-4EF5-810F-2FA01DAFF824}"/>
              </a:ext>
            </a:extLst>
          </p:cNvPr>
          <p:cNvSpPr/>
          <p:nvPr/>
        </p:nvSpPr>
        <p:spPr>
          <a:xfrm>
            <a:off x="1126303" y="4564702"/>
            <a:ext cx="3020187" cy="707886"/>
          </a:xfrm>
          <a:prstGeom prst="rect">
            <a:avLst/>
          </a:prstGeom>
        </p:spPr>
        <p:txBody>
          <a:bodyPr wrap="square">
            <a:spAutoFit/>
          </a:bodyPr>
          <a:lstStyle/>
          <a:p>
            <a:pPr marL="342900" indent="-342900">
              <a:buFontTx/>
              <a:buChar char="-"/>
            </a:pPr>
            <a:r>
              <a:rPr lang="es-ES" sz="2000" dirty="0"/>
              <a:t>Propiedades del fluido a partir de polinomios</a:t>
            </a:r>
          </a:p>
        </p:txBody>
      </p:sp>
      <p:pic>
        <p:nvPicPr>
          <p:cNvPr id="3074" name="Picture 2" descr="Logo">
            <a:extLst>
              <a:ext uri="{FF2B5EF4-FFF2-40B4-BE49-F238E27FC236}">
                <a16:creationId xmlns:a16="http://schemas.microsoft.com/office/drawing/2014/main" id="{BC2D8CDE-DD07-4A61-9491-B250E72C79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7642" y="3246899"/>
            <a:ext cx="707886" cy="707886"/>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E64CE243-1D03-44E2-9022-F5F17DCDEBC8}"/>
              </a:ext>
            </a:extLst>
          </p:cNvPr>
          <p:cNvSpPr/>
          <p:nvPr/>
        </p:nvSpPr>
        <p:spPr>
          <a:xfrm>
            <a:off x="2300409" y="3393595"/>
            <a:ext cx="1924629" cy="369332"/>
          </a:xfrm>
          <a:prstGeom prst="rect">
            <a:avLst/>
          </a:prstGeom>
        </p:spPr>
        <p:txBody>
          <a:bodyPr wrap="none">
            <a:spAutoFit/>
          </a:bodyPr>
          <a:lstStyle/>
          <a:p>
            <a:r>
              <a:rPr lang="es-ES" dirty="0"/>
              <a:t>www.coolprop.org</a:t>
            </a:r>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08AD9E29-6CFA-43CC-A39E-EE7A66240179}"/>
                  </a:ext>
                </a:extLst>
              </p:cNvPr>
              <p:cNvSpPr txBox="1"/>
              <p:nvPr/>
            </p:nvSpPr>
            <p:spPr>
              <a:xfrm>
                <a:off x="1835795" y="5303902"/>
                <a:ext cx="1739322" cy="7564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𝑃</m:t>
                      </m:r>
                      <m:r>
                        <a:rPr lang="es-ES" b="0" i="1" smtClean="0">
                          <a:latin typeface="Cambria Math" panose="02040503050406030204" pitchFamily="18" charset="0"/>
                        </a:rPr>
                        <m:t>(</m:t>
                      </m:r>
                      <m:r>
                        <a:rPr lang="es-ES" b="0" i="1" smtClean="0">
                          <a:latin typeface="Cambria Math" panose="02040503050406030204" pitchFamily="18" charset="0"/>
                        </a:rPr>
                        <m:t>𝑇</m:t>
                      </m:r>
                      <m:r>
                        <a:rPr lang="es-ES" b="0" i="1" smtClean="0">
                          <a:latin typeface="Cambria Math" panose="02040503050406030204" pitchFamily="18" charset="0"/>
                        </a:rPr>
                        <m:t>)=</m:t>
                      </m:r>
                      <m:nary>
                        <m:naryPr>
                          <m:chr m:val="∑"/>
                          <m:ctrlPr>
                            <a:rPr lang="pt-BR" i="1" smtClean="0">
                              <a:latin typeface="Cambria Math" panose="02040503050406030204" pitchFamily="18" charset="0"/>
                            </a:rPr>
                          </m:ctrlPr>
                        </m:naryPr>
                        <m:sub>
                          <m:r>
                            <a:rPr lang="pt-BR" i="1" smtClean="0">
                              <a:latin typeface="Cambria Math" panose="02040503050406030204" pitchFamily="18" charset="0"/>
                            </a:rPr>
                            <m:t>𝑘</m:t>
                          </m:r>
                          <m:r>
                            <a:rPr lang="pt-BR" i="1" smtClean="0">
                              <a:latin typeface="Cambria Math" panose="02040503050406030204" pitchFamily="18" charset="0"/>
                            </a:rPr>
                            <m:t>=0</m:t>
                          </m:r>
                        </m:sub>
                        <m:sup>
                          <m:r>
                            <a:rPr lang="pt-BR" i="1" smtClean="0">
                              <a:latin typeface="Cambria Math" panose="02040503050406030204" pitchFamily="18" charset="0"/>
                            </a:rPr>
                            <m:t>𝑛</m:t>
                          </m:r>
                        </m:sup>
                        <m:e>
                          <m:sSub>
                            <m:sSubPr>
                              <m:ctrlPr>
                                <a:rPr lang="pt-BR" i="1" smtClean="0">
                                  <a:latin typeface="Cambria Math" panose="02040503050406030204" pitchFamily="18" charset="0"/>
                                </a:rPr>
                              </m:ctrlPr>
                            </m:sSubPr>
                            <m:e>
                              <m:r>
                                <a:rPr lang="es-ES" b="0" i="1" smtClean="0">
                                  <a:latin typeface="Cambria Math" panose="02040503050406030204" pitchFamily="18" charset="0"/>
                                </a:rPr>
                                <m:t>𝑐</m:t>
                              </m:r>
                            </m:e>
                            <m:sub>
                              <m:r>
                                <a:rPr lang="es-ES" b="0" i="1" smtClean="0">
                                  <a:latin typeface="Cambria Math" panose="02040503050406030204" pitchFamily="18" charset="0"/>
                                </a:rPr>
                                <m:t>𝑘</m:t>
                              </m:r>
                            </m:sub>
                          </m:sSub>
                          <m:r>
                            <a:rPr lang="es-ES" b="0" i="1" smtClean="0">
                              <a:latin typeface="Cambria Math" panose="02040503050406030204" pitchFamily="18" charset="0"/>
                            </a:rPr>
                            <m:t> </m:t>
                          </m:r>
                          <m:sSup>
                            <m:sSupPr>
                              <m:ctrlPr>
                                <a:rPr lang="pt-BR" i="1" smtClean="0">
                                  <a:latin typeface="Cambria Math" panose="02040503050406030204" pitchFamily="18" charset="0"/>
                                </a:rPr>
                              </m:ctrlPr>
                            </m:sSupPr>
                            <m:e>
                              <m:r>
                                <a:rPr lang="es-ES" b="0" i="1" smtClean="0">
                                  <a:latin typeface="Cambria Math" panose="02040503050406030204" pitchFamily="18" charset="0"/>
                                </a:rPr>
                                <m:t>𝑇</m:t>
                              </m:r>
                            </m:e>
                            <m:sup>
                              <m:r>
                                <a:rPr lang="pt-BR" i="1" smtClean="0">
                                  <a:latin typeface="Cambria Math" panose="02040503050406030204" pitchFamily="18" charset="0"/>
                                </a:rPr>
                                <m:t>𝑘</m:t>
                              </m:r>
                            </m:sup>
                          </m:sSup>
                        </m:e>
                      </m:nary>
                    </m:oMath>
                  </m:oMathPara>
                </a14:m>
                <a:endParaRPr lang="es-ES" dirty="0"/>
              </a:p>
            </p:txBody>
          </p:sp>
        </mc:Choice>
        <mc:Fallback xmlns="">
          <p:sp>
            <p:nvSpPr>
              <p:cNvPr id="11" name="CuadroTexto 10">
                <a:extLst>
                  <a:ext uri="{FF2B5EF4-FFF2-40B4-BE49-F238E27FC236}">
                    <a16:creationId xmlns:a16="http://schemas.microsoft.com/office/drawing/2014/main" id="{08AD9E29-6CFA-43CC-A39E-EE7A66240179}"/>
                  </a:ext>
                </a:extLst>
              </p:cNvPr>
              <p:cNvSpPr txBox="1">
                <a:spLocks noRot="1" noChangeAspect="1" noMove="1" noResize="1" noEditPoints="1" noAdjustHandles="1" noChangeArrowheads="1" noChangeShapeType="1" noTextEdit="1"/>
              </p:cNvSpPr>
              <p:nvPr/>
            </p:nvSpPr>
            <p:spPr>
              <a:xfrm>
                <a:off x="1835795" y="5303902"/>
                <a:ext cx="1739322" cy="756426"/>
              </a:xfrm>
              <a:prstGeom prst="rect">
                <a:avLst/>
              </a:prstGeom>
              <a:blipFill>
                <a:blip r:embed="rId7"/>
                <a:stretch>
                  <a:fillRect/>
                </a:stretch>
              </a:blipFill>
            </p:spPr>
            <p:txBody>
              <a:bodyPr/>
              <a:lstStyle/>
              <a:p>
                <a:r>
                  <a:rPr lang="es-ES">
                    <a:noFill/>
                  </a:rPr>
                  <a:t> </a:t>
                </a:r>
              </a:p>
            </p:txBody>
          </p:sp>
        </mc:Fallback>
      </mc:AlternateContent>
      <p:pic>
        <p:nvPicPr>
          <p:cNvPr id="13" name="Imagen 12" descr="Imagen que contiene dibujo, plato&#10;&#10;Descripción generada automáticamente">
            <a:extLst>
              <a:ext uri="{FF2B5EF4-FFF2-40B4-BE49-F238E27FC236}">
                <a16:creationId xmlns:a16="http://schemas.microsoft.com/office/drawing/2014/main" id="{8E6806EC-4B7F-4E21-920A-C9D76362DE62}"/>
              </a:ext>
            </a:extLst>
          </p:cNvPr>
          <p:cNvPicPr>
            <a:picLocks noChangeAspect="1"/>
          </p:cNvPicPr>
          <p:nvPr/>
        </p:nvPicPr>
        <p:blipFill>
          <a:blip r:embed="rId8">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16" name="Título 1">
            <a:extLst>
              <a:ext uri="{FF2B5EF4-FFF2-40B4-BE49-F238E27FC236}">
                <a16:creationId xmlns:a16="http://schemas.microsoft.com/office/drawing/2014/main" id="{6CEE8A97-EE08-4D51-AC73-3B02BBD0686C}"/>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Implementación de clases (III):</a:t>
            </a:r>
          </a:p>
        </p:txBody>
      </p:sp>
      <p:sp>
        <p:nvSpPr>
          <p:cNvPr id="17" name="Rectángulo 16">
            <a:extLst>
              <a:ext uri="{FF2B5EF4-FFF2-40B4-BE49-F238E27FC236}">
                <a16:creationId xmlns:a16="http://schemas.microsoft.com/office/drawing/2014/main" id="{0F4B7991-4C06-412A-859C-5D23E14FAD0F}"/>
              </a:ext>
            </a:extLst>
          </p:cNvPr>
          <p:cNvSpPr/>
          <p:nvPr/>
        </p:nvSpPr>
        <p:spPr>
          <a:xfrm>
            <a:off x="4351021" y="753088"/>
            <a:ext cx="4453079" cy="584775"/>
          </a:xfrm>
          <a:prstGeom prst="rect">
            <a:avLst/>
          </a:prstGeom>
        </p:spPr>
        <p:txBody>
          <a:bodyPr wrap="none">
            <a:spAutoFit/>
          </a:bodyPr>
          <a:lstStyle/>
          <a:p>
            <a:r>
              <a:rPr lang="es-ES" sz="3200" dirty="0"/>
              <a:t>Fluido caloportador (HTF)</a:t>
            </a:r>
          </a:p>
        </p:txBody>
      </p:sp>
    </p:spTree>
    <p:extLst>
      <p:ext uri="{BB962C8B-B14F-4D97-AF65-F5344CB8AC3E}">
        <p14:creationId xmlns:p14="http://schemas.microsoft.com/office/powerpoint/2010/main" val="413522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iagrama de flujo: multidocumento 12">
            <a:extLst>
              <a:ext uri="{FF2B5EF4-FFF2-40B4-BE49-F238E27FC236}">
                <a16:creationId xmlns:a16="http://schemas.microsoft.com/office/drawing/2014/main" id="{00C20827-A963-4A61-BC06-6932086BF441}"/>
              </a:ext>
            </a:extLst>
          </p:cNvPr>
          <p:cNvSpPr/>
          <p:nvPr/>
        </p:nvSpPr>
        <p:spPr>
          <a:xfrm>
            <a:off x="1204689" y="2905389"/>
            <a:ext cx="2336800" cy="2636164"/>
          </a:xfrm>
          <a:prstGeom prst="flowChartMultidocumen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22F10377-9C50-40C0-A3BE-A35DCA0FBE98}"/>
              </a:ext>
            </a:extLst>
          </p:cNvPr>
          <p:cNvSpPr txBox="1"/>
          <p:nvPr/>
        </p:nvSpPr>
        <p:spPr>
          <a:xfrm>
            <a:off x="1375650" y="3338284"/>
            <a:ext cx="1832010" cy="1790880"/>
          </a:xfrm>
          <a:prstGeom prst="rect">
            <a:avLst/>
          </a:prstGeom>
          <a:noFill/>
        </p:spPr>
        <p:txBody>
          <a:bodyPr wrap="square" rtlCol="0">
            <a:spAutoFit/>
          </a:bodyPr>
          <a:lstStyle/>
          <a:p>
            <a:pPr marL="285750" indent="-285750">
              <a:buFontTx/>
              <a:buChar char="-"/>
            </a:pPr>
            <a:r>
              <a:rPr lang="es-ES" dirty="0"/>
              <a:t>Lectura de datos  en formato </a:t>
            </a:r>
            <a:r>
              <a:rPr lang="es-ES" b="1" dirty="0"/>
              <a:t>TMY</a:t>
            </a:r>
          </a:p>
          <a:p>
            <a:pPr marL="285750" indent="-285750">
              <a:buFontTx/>
              <a:buChar char="-"/>
            </a:pPr>
            <a:r>
              <a:rPr lang="es-ES" dirty="0"/>
              <a:t>Lectura de datos en formato </a:t>
            </a:r>
            <a:r>
              <a:rPr lang="es-ES" b="1" dirty="0"/>
              <a:t>CSV</a:t>
            </a:r>
          </a:p>
        </p:txBody>
      </p:sp>
      <p:sp>
        <p:nvSpPr>
          <p:cNvPr id="5" name="Diagrama de flujo: almacenamiento interno 4">
            <a:extLst>
              <a:ext uri="{FF2B5EF4-FFF2-40B4-BE49-F238E27FC236}">
                <a16:creationId xmlns:a16="http://schemas.microsoft.com/office/drawing/2014/main" id="{3865FDC1-00C3-4549-866F-1CBFB8268FE8}"/>
              </a:ext>
            </a:extLst>
          </p:cNvPr>
          <p:cNvSpPr/>
          <p:nvPr/>
        </p:nvSpPr>
        <p:spPr>
          <a:xfrm>
            <a:off x="3775204" y="2905389"/>
            <a:ext cx="2190750" cy="2305050"/>
          </a:xfrm>
          <a:prstGeom prst="flowChartInternalStorag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CuadroTexto 5">
            <a:extLst>
              <a:ext uri="{FF2B5EF4-FFF2-40B4-BE49-F238E27FC236}">
                <a16:creationId xmlns:a16="http://schemas.microsoft.com/office/drawing/2014/main" id="{3594A3D8-5EB8-4FD7-9641-D58C2F4B5D87}"/>
              </a:ext>
            </a:extLst>
          </p:cNvPr>
          <p:cNvSpPr txBox="1"/>
          <p:nvPr/>
        </p:nvSpPr>
        <p:spPr>
          <a:xfrm>
            <a:off x="4157514" y="3598674"/>
            <a:ext cx="1657350" cy="1200329"/>
          </a:xfrm>
          <a:prstGeom prst="rect">
            <a:avLst/>
          </a:prstGeom>
          <a:noFill/>
        </p:spPr>
        <p:txBody>
          <a:bodyPr wrap="square" rtlCol="0">
            <a:spAutoFit/>
          </a:bodyPr>
          <a:lstStyle/>
          <a:p>
            <a:pPr algn="ctr"/>
            <a:r>
              <a:rPr lang="es-ES" dirty="0"/>
              <a:t>Manipulación de datos en </a:t>
            </a:r>
            <a:r>
              <a:rPr lang="es-ES" b="1" dirty="0"/>
              <a:t>DATAFRAMES </a:t>
            </a:r>
            <a:r>
              <a:rPr lang="es-ES" dirty="0"/>
              <a:t> (PANDAS)</a:t>
            </a:r>
          </a:p>
        </p:txBody>
      </p:sp>
      <p:sp>
        <p:nvSpPr>
          <p:cNvPr id="7" name="Rectángulo 6">
            <a:extLst>
              <a:ext uri="{FF2B5EF4-FFF2-40B4-BE49-F238E27FC236}">
                <a16:creationId xmlns:a16="http://schemas.microsoft.com/office/drawing/2014/main" id="{AFEAE453-EC7A-4F3E-BC5B-EC22672D0292}"/>
              </a:ext>
            </a:extLst>
          </p:cNvPr>
          <p:cNvSpPr/>
          <p:nvPr/>
        </p:nvSpPr>
        <p:spPr>
          <a:xfrm>
            <a:off x="2125980" y="1610506"/>
            <a:ext cx="3281050" cy="1323439"/>
          </a:xfrm>
          <a:prstGeom prst="rect">
            <a:avLst/>
          </a:prstGeom>
        </p:spPr>
        <p:txBody>
          <a:bodyPr wrap="square">
            <a:spAutoFit/>
          </a:bodyPr>
          <a:lstStyle/>
          <a:p>
            <a:r>
              <a:rPr lang="es-ES" sz="2000" dirty="0"/>
              <a:t>Clases </a:t>
            </a:r>
            <a:r>
              <a:rPr lang="es-ES" sz="2000" b="1" dirty="0" err="1"/>
              <a:t>Weather</a:t>
            </a:r>
            <a:r>
              <a:rPr lang="es-ES" sz="2000" b="1" dirty="0"/>
              <a:t> </a:t>
            </a:r>
            <a:r>
              <a:rPr lang="es-ES" sz="2000" dirty="0"/>
              <a:t>y</a:t>
            </a:r>
            <a:r>
              <a:rPr lang="es-ES" sz="2000" b="1" dirty="0"/>
              <a:t> </a:t>
            </a:r>
            <a:r>
              <a:rPr lang="es-ES" sz="2000" b="1" dirty="0" err="1"/>
              <a:t>FieldData</a:t>
            </a:r>
            <a:endParaRPr lang="es-ES" sz="2000" b="1" dirty="0"/>
          </a:p>
          <a:p>
            <a:r>
              <a:rPr lang="es-ES" sz="2000" dirty="0"/>
              <a:t> para la lectura de datos:</a:t>
            </a:r>
          </a:p>
          <a:p>
            <a:pPr marL="342900" indent="-342900">
              <a:buFont typeface="Arial" panose="020B0604020202020204" pitchFamily="34" charset="0"/>
              <a:buChar char="•"/>
            </a:pPr>
            <a:r>
              <a:rPr lang="es-ES" sz="2000" dirty="0"/>
              <a:t>Librería Pandas </a:t>
            </a:r>
          </a:p>
          <a:p>
            <a:endParaRPr lang="es-ES" sz="2000" dirty="0"/>
          </a:p>
        </p:txBody>
      </p:sp>
      <p:sp>
        <p:nvSpPr>
          <p:cNvPr id="8" name="Rectángulo 7">
            <a:extLst>
              <a:ext uri="{FF2B5EF4-FFF2-40B4-BE49-F238E27FC236}">
                <a16:creationId xmlns:a16="http://schemas.microsoft.com/office/drawing/2014/main" id="{B0E07010-6484-4DAE-BF2D-D6EA58D6336F}"/>
              </a:ext>
            </a:extLst>
          </p:cNvPr>
          <p:cNvSpPr/>
          <p:nvPr/>
        </p:nvSpPr>
        <p:spPr>
          <a:xfrm>
            <a:off x="6683371" y="1640071"/>
            <a:ext cx="4158796" cy="1015663"/>
          </a:xfrm>
          <a:prstGeom prst="rect">
            <a:avLst/>
          </a:prstGeom>
        </p:spPr>
        <p:txBody>
          <a:bodyPr wrap="square">
            <a:spAutoFit/>
          </a:bodyPr>
          <a:lstStyle/>
          <a:p>
            <a:r>
              <a:rPr lang="es-ES" sz="2000" dirty="0"/>
              <a:t>Clase </a:t>
            </a:r>
            <a:r>
              <a:rPr lang="es-ES" sz="2000" b="1" dirty="0" err="1"/>
              <a:t>Site</a:t>
            </a:r>
            <a:r>
              <a:rPr lang="es-ES" sz="2000" dirty="0"/>
              <a:t> para cálculos astronómicos: </a:t>
            </a:r>
          </a:p>
          <a:p>
            <a:pPr marL="285750" indent="-285750">
              <a:buFont typeface="Arial" panose="020B0604020202020204" pitchFamily="34" charset="0"/>
              <a:buChar char="•"/>
            </a:pPr>
            <a:r>
              <a:rPr lang="es-ES" sz="2000" dirty="0"/>
              <a:t>Algoritmo SPA de NREL a través de PVLIB-Python</a:t>
            </a:r>
          </a:p>
        </p:txBody>
      </p:sp>
      <p:pic>
        <p:nvPicPr>
          <p:cNvPr id="9" name="Imagen 8">
            <a:extLst>
              <a:ext uri="{FF2B5EF4-FFF2-40B4-BE49-F238E27FC236}">
                <a16:creationId xmlns:a16="http://schemas.microsoft.com/office/drawing/2014/main" id="{9B844208-D956-48B8-90F0-C7A8F2ED23A7}"/>
              </a:ext>
            </a:extLst>
          </p:cNvPr>
          <p:cNvPicPr>
            <a:picLocks noChangeAspect="1"/>
          </p:cNvPicPr>
          <p:nvPr/>
        </p:nvPicPr>
        <p:blipFill>
          <a:blip r:embed="rId3">
            <a:alphaModFix/>
          </a:blip>
          <a:stretch>
            <a:fillRect/>
          </a:stretch>
        </p:blipFill>
        <p:spPr>
          <a:xfrm>
            <a:off x="6850125" y="2765757"/>
            <a:ext cx="2912130" cy="2421437"/>
          </a:xfrm>
          <a:prstGeom prst="rect">
            <a:avLst/>
          </a:prstGeom>
        </p:spPr>
      </p:pic>
      <p:sp>
        <p:nvSpPr>
          <p:cNvPr id="10" name="Marcador de número de diapositiva 3">
            <a:extLst>
              <a:ext uri="{FF2B5EF4-FFF2-40B4-BE49-F238E27FC236}">
                <a16:creationId xmlns:a16="http://schemas.microsoft.com/office/drawing/2014/main" id="{8C60E877-9AB5-40BE-9E2C-9DD793C33621}"/>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11</a:t>
            </a:fld>
            <a:endParaRPr lang="es-ES" dirty="0"/>
          </a:p>
        </p:txBody>
      </p:sp>
      <p:pic>
        <p:nvPicPr>
          <p:cNvPr id="11" name="Imagen 10" descr="Imagen que contiene dibujo, plato&#10;&#10;Descripción generada automáticamente">
            <a:extLst>
              <a:ext uri="{FF2B5EF4-FFF2-40B4-BE49-F238E27FC236}">
                <a16:creationId xmlns:a16="http://schemas.microsoft.com/office/drawing/2014/main" id="{660B7494-9F88-4AB5-A4C2-0D587862349D}"/>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14" name="Rectángulo 13">
            <a:extLst>
              <a:ext uri="{FF2B5EF4-FFF2-40B4-BE49-F238E27FC236}">
                <a16:creationId xmlns:a16="http://schemas.microsoft.com/office/drawing/2014/main" id="{74BC025B-E4C2-4D37-9C90-06D904642E70}"/>
              </a:ext>
            </a:extLst>
          </p:cNvPr>
          <p:cNvSpPr/>
          <p:nvPr/>
        </p:nvSpPr>
        <p:spPr>
          <a:xfrm>
            <a:off x="7100887" y="5657671"/>
            <a:ext cx="3904343" cy="1200329"/>
          </a:xfrm>
          <a:prstGeom prst="rect">
            <a:avLst/>
          </a:prstGeom>
        </p:spPr>
        <p:txBody>
          <a:bodyPr wrap="square">
            <a:spAutoFit/>
          </a:bodyPr>
          <a:lstStyle/>
          <a:p>
            <a:r>
              <a:rPr lang="es-ES" dirty="0"/>
              <a:t>Otras clases para “ensamblar” todo…</a:t>
            </a:r>
          </a:p>
          <a:p>
            <a:pPr marL="342900" indent="-342900">
              <a:buFontTx/>
              <a:buChar char="-"/>
            </a:pPr>
            <a:r>
              <a:rPr lang="es-ES" dirty="0" err="1"/>
              <a:t>SolarFieldSimulation</a:t>
            </a:r>
            <a:endParaRPr lang="es-ES" dirty="0"/>
          </a:p>
          <a:p>
            <a:pPr marL="342900" indent="-342900">
              <a:buFontTx/>
              <a:buChar char="-"/>
            </a:pPr>
            <a:r>
              <a:rPr lang="es-ES" dirty="0" err="1"/>
              <a:t>LoopSimulation</a:t>
            </a:r>
            <a:endParaRPr lang="es-ES" dirty="0"/>
          </a:p>
          <a:p>
            <a:pPr marL="342900" indent="-342900">
              <a:buFontTx/>
              <a:buChar char="-"/>
            </a:pPr>
            <a:endParaRPr lang="es-ES" dirty="0"/>
          </a:p>
        </p:txBody>
      </p:sp>
      <p:sp>
        <p:nvSpPr>
          <p:cNvPr id="15" name="Título 1">
            <a:extLst>
              <a:ext uri="{FF2B5EF4-FFF2-40B4-BE49-F238E27FC236}">
                <a16:creationId xmlns:a16="http://schemas.microsoft.com/office/drawing/2014/main" id="{FA1101A8-4E16-4477-AA17-5F35966CD635}"/>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Implementación de clases (IV):</a:t>
            </a:r>
          </a:p>
        </p:txBody>
      </p:sp>
      <p:sp>
        <p:nvSpPr>
          <p:cNvPr id="16" name="Rectángulo 15">
            <a:extLst>
              <a:ext uri="{FF2B5EF4-FFF2-40B4-BE49-F238E27FC236}">
                <a16:creationId xmlns:a16="http://schemas.microsoft.com/office/drawing/2014/main" id="{2151D830-8AD2-4C4C-AB9B-4F12EF11CB83}"/>
              </a:ext>
            </a:extLst>
          </p:cNvPr>
          <p:cNvSpPr/>
          <p:nvPr/>
        </p:nvSpPr>
        <p:spPr>
          <a:xfrm>
            <a:off x="2996520" y="750417"/>
            <a:ext cx="6985680" cy="584775"/>
          </a:xfrm>
          <a:prstGeom prst="rect">
            <a:avLst/>
          </a:prstGeom>
        </p:spPr>
        <p:txBody>
          <a:bodyPr wrap="square">
            <a:spAutoFit/>
          </a:bodyPr>
          <a:lstStyle/>
          <a:p>
            <a:r>
              <a:rPr lang="es-ES" sz="3200" dirty="0"/>
              <a:t>Lectura de datos y cálculos auxiliares</a:t>
            </a:r>
          </a:p>
        </p:txBody>
      </p:sp>
    </p:spTree>
    <p:extLst>
      <p:ext uri="{BB962C8B-B14F-4D97-AF65-F5344CB8AC3E}">
        <p14:creationId xmlns:p14="http://schemas.microsoft.com/office/powerpoint/2010/main" val="2432875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52EB1D1-8B10-4D70-9A39-841D49808FFB}"/>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12</a:t>
            </a:fld>
            <a:endParaRPr lang="es-ES" dirty="0"/>
          </a:p>
        </p:txBody>
      </p:sp>
      <p:pic>
        <p:nvPicPr>
          <p:cNvPr id="6" name="Imagen 5" descr="Una captura de pantalla de una red social&#10;&#10;Descripción generada automáticamente">
            <a:extLst>
              <a:ext uri="{FF2B5EF4-FFF2-40B4-BE49-F238E27FC236}">
                <a16:creationId xmlns:a16="http://schemas.microsoft.com/office/drawing/2014/main" id="{C4969686-DE8B-4DAD-8AFC-2443C7E95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56" y="2970663"/>
            <a:ext cx="3572342" cy="2776991"/>
          </a:xfrm>
          <a:prstGeom prst="rect">
            <a:avLst/>
          </a:prstGeom>
        </p:spPr>
      </p:pic>
      <p:pic>
        <p:nvPicPr>
          <p:cNvPr id="7" name="Imagen 6" descr="Imagen que contiene dibujo, plato&#10;&#10;Descripción generada automáticamente">
            <a:extLst>
              <a:ext uri="{FF2B5EF4-FFF2-40B4-BE49-F238E27FC236}">
                <a16:creationId xmlns:a16="http://schemas.microsoft.com/office/drawing/2014/main" id="{721F0BC5-9C7E-4A5A-8C1E-D3366698BAB7}"/>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5" name="CuadroTexto 4">
            <a:extLst>
              <a:ext uri="{FF2B5EF4-FFF2-40B4-BE49-F238E27FC236}">
                <a16:creationId xmlns:a16="http://schemas.microsoft.com/office/drawing/2014/main" id="{1423F568-B50A-4703-AF5A-FAB9D910DBC9}"/>
              </a:ext>
            </a:extLst>
          </p:cNvPr>
          <p:cNvSpPr txBox="1"/>
          <p:nvPr/>
        </p:nvSpPr>
        <p:spPr>
          <a:xfrm>
            <a:off x="451456" y="1404101"/>
            <a:ext cx="3572342" cy="1477328"/>
          </a:xfrm>
          <a:prstGeom prst="rect">
            <a:avLst/>
          </a:prstGeom>
          <a:noFill/>
        </p:spPr>
        <p:txBody>
          <a:bodyPr wrap="square" rtlCol="0">
            <a:spAutoFit/>
          </a:bodyPr>
          <a:lstStyle/>
          <a:p>
            <a:r>
              <a:rPr lang="es-ES" dirty="0"/>
              <a:t>Pestaña de configuración general:</a:t>
            </a:r>
          </a:p>
          <a:p>
            <a:pPr marL="285750" indent="-285750">
              <a:buFontTx/>
              <a:buChar char="-"/>
            </a:pPr>
            <a:r>
              <a:rPr lang="es-ES" dirty="0"/>
              <a:t>Tipo de simulación</a:t>
            </a:r>
          </a:p>
          <a:p>
            <a:pPr marL="285750" indent="-285750">
              <a:buFontTx/>
              <a:buChar char="-"/>
            </a:pPr>
            <a:r>
              <a:rPr lang="es-ES" dirty="0"/>
              <a:t>Límites de convergencia</a:t>
            </a:r>
          </a:p>
          <a:p>
            <a:pPr marL="285750" indent="-285750">
              <a:buFontTx/>
              <a:buChar char="-"/>
            </a:pPr>
            <a:r>
              <a:rPr lang="es-ES" dirty="0"/>
              <a:t>Origen de datos</a:t>
            </a:r>
          </a:p>
          <a:p>
            <a:pPr marL="285750" indent="-285750">
              <a:buFontTx/>
              <a:buChar char="-"/>
            </a:pPr>
            <a:r>
              <a:rPr lang="es-ES" dirty="0"/>
              <a:t>…</a:t>
            </a:r>
          </a:p>
        </p:txBody>
      </p:sp>
      <p:sp>
        <p:nvSpPr>
          <p:cNvPr id="9" name="Título 1">
            <a:extLst>
              <a:ext uri="{FF2B5EF4-FFF2-40B4-BE49-F238E27FC236}">
                <a16:creationId xmlns:a16="http://schemas.microsoft.com/office/drawing/2014/main" id="{4D2B41B2-232A-41B4-9BB6-BAF38F0F1136}"/>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Configuración de una simulación (I):</a:t>
            </a:r>
          </a:p>
        </p:txBody>
      </p:sp>
      <p:sp>
        <p:nvSpPr>
          <p:cNvPr id="10" name="Rectángulo 9">
            <a:extLst>
              <a:ext uri="{FF2B5EF4-FFF2-40B4-BE49-F238E27FC236}">
                <a16:creationId xmlns:a16="http://schemas.microsoft.com/office/drawing/2014/main" id="{49207EF2-5E1F-41FD-9D70-E6E6A3C4B066}"/>
              </a:ext>
            </a:extLst>
          </p:cNvPr>
          <p:cNvSpPr/>
          <p:nvPr/>
        </p:nvSpPr>
        <p:spPr>
          <a:xfrm>
            <a:off x="4309829" y="668099"/>
            <a:ext cx="3572342" cy="584775"/>
          </a:xfrm>
          <a:prstGeom prst="rect">
            <a:avLst/>
          </a:prstGeom>
        </p:spPr>
        <p:txBody>
          <a:bodyPr wrap="square">
            <a:spAutoFit/>
          </a:bodyPr>
          <a:lstStyle/>
          <a:p>
            <a:r>
              <a:rPr lang="es-ES" sz="3200" dirty="0"/>
              <a:t>Descripción general</a:t>
            </a:r>
          </a:p>
        </p:txBody>
      </p:sp>
    </p:spTree>
    <p:extLst>
      <p:ext uri="{BB962C8B-B14F-4D97-AF65-F5344CB8AC3E}">
        <p14:creationId xmlns:p14="http://schemas.microsoft.com/office/powerpoint/2010/main" val="4247939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52EB1D1-8B10-4D70-9A39-841D49808FFB}"/>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13</a:t>
            </a:fld>
            <a:endParaRPr lang="es-ES" dirty="0"/>
          </a:p>
        </p:txBody>
      </p:sp>
      <p:pic>
        <p:nvPicPr>
          <p:cNvPr id="6" name="Imagen 5" descr="Una captura de pantalla de una red social&#10;&#10;Descripción generada automáticamente">
            <a:extLst>
              <a:ext uri="{FF2B5EF4-FFF2-40B4-BE49-F238E27FC236}">
                <a16:creationId xmlns:a16="http://schemas.microsoft.com/office/drawing/2014/main" id="{C4969686-DE8B-4DAD-8AFC-2443C7E95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56" y="2970663"/>
            <a:ext cx="3572342" cy="2776991"/>
          </a:xfrm>
          <a:prstGeom prst="rect">
            <a:avLst/>
          </a:prstGeom>
        </p:spPr>
      </p:pic>
      <p:pic>
        <p:nvPicPr>
          <p:cNvPr id="8" name="Imagen 7" descr="Captura de pantalla de un celular&#10;&#10;Descripción generada automáticamente">
            <a:extLst>
              <a:ext uri="{FF2B5EF4-FFF2-40B4-BE49-F238E27FC236}">
                <a16:creationId xmlns:a16="http://schemas.microsoft.com/office/drawing/2014/main" id="{03771779-84FC-4AD8-8ADF-96E6C5D6F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5146" y="2970663"/>
            <a:ext cx="3442911" cy="2766394"/>
          </a:xfrm>
          <a:prstGeom prst="rect">
            <a:avLst/>
          </a:prstGeom>
        </p:spPr>
      </p:pic>
      <p:pic>
        <p:nvPicPr>
          <p:cNvPr id="7" name="Imagen 6" descr="Imagen que contiene dibujo, plato&#10;&#10;Descripción generada automáticamente">
            <a:extLst>
              <a:ext uri="{FF2B5EF4-FFF2-40B4-BE49-F238E27FC236}">
                <a16:creationId xmlns:a16="http://schemas.microsoft.com/office/drawing/2014/main" id="{2C2BA887-4B7C-4513-94F0-907A8BF34F40}"/>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15" name="CuadroTexto 14">
            <a:extLst>
              <a:ext uri="{FF2B5EF4-FFF2-40B4-BE49-F238E27FC236}">
                <a16:creationId xmlns:a16="http://schemas.microsoft.com/office/drawing/2014/main" id="{91CAAABD-305B-47C3-AFBC-AF911245B7EE}"/>
              </a:ext>
            </a:extLst>
          </p:cNvPr>
          <p:cNvSpPr txBox="1"/>
          <p:nvPr/>
        </p:nvSpPr>
        <p:spPr>
          <a:xfrm>
            <a:off x="451456" y="1404101"/>
            <a:ext cx="3572342" cy="1477328"/>
          </a:xfrm>
          <a:prstGeom prst="rect">
            <a:avLst/>
          </a:prstGeom>
          <a:noFill/>
        </p:spPr>
        <p:txBody>
          <a:bodyPr wrap="square" rtlCol="0">
            <a:spAutoFit/>
          </a:bodyPr>
          <a:lstStyle/>
          <a:p>
            <a:r>
              <a:rPr lang="es-ES" dirty="0"/>
              <a:t>Pestaña de configuración </a:t>
            </a:r>
            <a:r>
              <a:rPr lang="es-ES" b="1" dirty="0"/>
              <a:t>general</a:t>
            </a:r>
            <a:r>
              <a:rPr lang="es-ES" dirty="0"/>
              <a:t>:</a:t>
            </a:r>
          </a:p>
          <a:p>
            <a:pPr marL="285750" indent="-285750">
              <a:buFontTx/>
              <a:buChar char="-"/>
            </a:pPr>
            <a:r>
              <a:rPr lang="es-ES" dirty="0"/>
              <a:t>Tipo de simulación</a:t>
            </a:r>
          </a:p>
          <a:p>
            <a:pPr marL="285750" indent="-285750">
              <a:buFontTx/>
              <a:buChar char="-"/>
            </a:pPr>
            <a:r>
              <a:rPr lang="es-ES" dirty="0"/>
              <a:t>Límites de convergencia</a:t>
            </a:r>
          </a:p>
          <a:p>
            <a:pPr marL="285750" indent="-285750">
              <a:buFontTx/>
              <a:buChar char="-"/>
            </a:pPr>
            <a:r>
              <a:rPr lang="es-ES" dirty="0"/>
              <a:t>Origen de datos</a:t>
            </a:r>
          </a:p>
          <a:p>
            <a:pPr marL="285750" indent="-285750">
              <a:buFontTx/>
              <a:buChar char="-"/>
            </a:pPr>
            <a:r>
              <a:rPr lang="es-ES" dirty="0"/>
              <a:t>…</a:t>
            </a:r>
          </a:p>
        </p:txBody>
      </p:sp>
      <p:sp>
        <p:nvSpPr>
          <p:cNvPr id="16" name="CuadroTexto 15">
            <a:extLst>
              <a:ext uri="{FF2B5EF4-FFF2-40B4-BE49-F238E27FC236}">
                <a16:creationId xmlns:a16="http://schemas.microsoft.com/office/drawing/2014/main" id="{488F0941-57B9-4A14-ADE7-7F00A40B177A}"/>
              </a:ext>
            </a:extLst>
          </p:cNvPr>
          <p:cNvSpPr txBox="1"/>
          <p:nvPr/>
        </p:nvSpPr>
        <p:spPr>
          <a:xfrm>
            <a:off x="4235146" y="1404101"/>
            <a:ext cx="3572342" cy="1477328"/>
          </a:xfrm>
          <a:prstGeom prst="rect">
            <a:avLst/>
          </a:prstGeom>
          <a:noFill/>
        </p:spPr>
        <p:txBody>
          <a:bodyPr wrap="square" rtlCol="0">
            <a:spAutoFit/>
          </a:bodyPr>
          <a:lstStyle/>
          <a:p>
            <a:r>
              <a:rPr lang="es-ES" dirty="0"/>
              <a:t>Configuración del </a:t>
            </a:r>
            <a:r>
              <a:rPr lang="es-ES" b="1" dirty="0"/>
              <a:t>campo solar</a:t>
            </a:r>
            <a:r>
              <a:rPr lang="es-ES" dirty="0"/>
              <a:t>:</a:t>
            </a:r>
          </a:p>
          <a:p>
            <a:pPr marL="285750" indent="-285750">
              <a:buFontTx/>
              <a:buChar char="-"/>
            </a:pPr>
            <a:r>
              <a:rPr lang="es-ES" dirty="0"/>
              <a:t>Valores nominales</a:t>
            </a:r>
          </a:p>
          <a:p>
            <a:pPr marL="285750" indent="-285750">
              <a:buFontTx/>
              <a:buChar char="-"/>
            </a:pPr>
            <a:r>
              <a:rPr lang="es-ES" dirty="0"/>
              <a:t>Estructura de subcampos y lazos</a:t>
            </a:r>
          </a:p>
          <a:p>
            <a:pPr marL="285750" indent="-285750">
              <a:buFontTx/>
              <a:buChar char="-"/>
            </a:pPr>
            <a:r>
              <a:rPr lang="es-ES" dirty="0"/>
              <a:t>Asociación de </a:t>
            </a:r>
            <a:r>
              <a:rPr lang="es-ES" i="1" dirty="0"/>
              <a:t>tags</a:t>
            </a:r>
            <a:r>
              <a:rPr lang="es-ES" dirty="0"/>
              <a:t> a variables</a:t>
            </a:r>
          </a:p>
          <a:p>
            <a:pPr marL="285750" indent="-285750">
              <a:buFontTx/>
              <a:buChar char="-"/>
            </a:pPr>
            <a:r>
              <a:rPr lang="es-ES" dirty="0"/>
              <a:t>…</a:t>
            </a:r>
          </a:p>
        </p:txBody>
      </p:sp>
      <p:sp>
        <p:nvSpPr>
          <p:cNvPr id="12" name="Título 1">
            <a:extLst>
              <a:ext uri="{FF2B5EF4-FFF2-40B4-BE49-F238E27FC236}">
                <a16:creationId xmlns:a16="http://schemas.microsoft.com/office/drawing/2014/main" id="{24681A71-E4E4-4D61-A10F-79560C85DD1D}"/>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Configuración de una simulación (I):</a:t>
            </a:r>
          </a:p>
        </p:txBody>
      </p:sp>
      <p:sp>
        <p:nvSpPr>
          <p:cNvPr id="17" name="Rectángulo 16">
            <a:extLst>
              <a:ext uri="{FF2B5EF4-FFF2-40B4-BE49-F238E27FC236}">
                <a16:creationId xmlns:a16="http://schemas.microsoft.com/office/drawing/2014/main" id="{0B189518-E072-4DEC-AD6C-CE057D1F0BC7}"/>
              </a:ext>
            </a:extLst>
          </p:cNvPr>
          <p:cNvSpPr/>
          <p:nvPr/>
        </p:nvSpPr>
        <p:spPr>
          <a:xfrm>
            <a:off x="4309829" y="668099"/>
            <a:ext cx="3572342" cy="584775"/>
          </a:xfrm>
          <a:prstGeom prst="rect">
            <a:avLst/>
          </a:prstGeom>
        </p:spPr>
        <p:txBody>
          <a:bodyPr wrap="square">
            <a:spAutoFit/>
          </a:bodyPr>
          <a:lstStyle/>
          <a:p>
            <a:r>
              <a:rPr lang="es-ES" sz="3200" dirty="0"/>
              <a:t>Descripción general</a:t>
            </a:r>
          </a:p>
        </p:txBody>
      </p:sp>
    </p:spTree>
    <p:extLst>
      <p:ext uri="{BB962C8B-B14F-4D97-AF65-F5344CB8AC3E}">
        <p14:creationId xmlns:p14="http://schemas.microsoft.com/office/powerpoint/2010/main" val="1083832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Imagen que contiene dibujo, plato&#10;&#10;Descripción generada automáticamente">
            <a:extLst>
              <a:ext uri="{FF2B5EF4-FFF2-40B4-BE49-F238E27FC236}">
                <a16:creationId xmlns:a16="http://schemas.microsoft.com/office/drawing/2014/main" id="{A056424A-5AF2-4F45-BD82-9881B3336ED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4" name="Marcador de número de diapositiva 3">
            <a:extLst>
              <a:ext uri="{FF2B5EF4-FFF2-40B4-BE49-F238E27FC236}">
                <a16:creationId xmlns:a16="http://schemas.microsoft.com/office/drawing/2014/main" id="{A52EB1D1-8B10-4D70-9A39-841D49808FFB}"/>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14</a:t>
            </a:fld>
            <a:endParaRPr lang="es-ES" dirty="0"/>
          </a:p>
        </p:txBody>
      </p:sp>
      <p:pic>
        <p:nvPicPr>
          <p:cNvPr id="6" name="Imagen 5" descr="Una captura de pantalla de una red social&#10;&#10;Descripción generada automáticamente">
            <a:extLst>
              <a:ext uri="{FF2B5EF4-FFF2-40B4-BE49-F238E27FC236}">
                <a16:creationId xmlns:a16="http://schemas.microsoft.com/office/drawing/2014/main" id="{C4969686-DE8B-4DAD-8AFC-2443C7E95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56" y="2970663"/>
            <a:ext cx="3572342" cy="2776991"/>
          </a:xfrm>
          <a:prstGeom prst="rect">
            <a:avLst/>
          </a:prstGeom>
        </p:spPr>
      </p:pic>
      <p:pic>
        <p:nvPicPr>
          <p:cNvPr id="8" name="Imagen 7" descr="Captura de pantalla de un celular&#10;&#10;Descripción generada automáticamente">
            <a:extLst>
              <a:ext uri="{FF2B5EF4-FFF2-40B4-BE49-F238E27FC236}">
                <a16:creationId xmlns:a16="http://schemas.microsoft.com/office/drawing/2014/main" id="{03771779-84FC-4AD8-8ADF-96E6C5D6F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5146" y="2970663"/>
            <a:ext cx="3442911" cy="2766394"/>
          </a:xfrm>
          <a:prstGeom prst="rect">
            <a:avLst/>
          </a:prstGeom>
        </p:spPr>
      </p:pic>
      <p:pic>
        <p:nvPicPr>
          <p:cNvPr id="10" name="Imagen 9" descr="Una captura de pantalla de una red social&#10;&#10;Descripción generada automáticamente">
            <a:extLst>
              <a:ext uri="{FF2B5EF4-FFF2-40B4-BE49-F238E27FC236}">
                <a16:creationId xmlns:a16="http://schemas.microsoft.com/office/drawing/2014/main" id="{ADDBC961-4513-4020-808F-C18741ECDA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9405" y="2970663"/>
            <a:ext cx="3410265" cy="2776991"/>
          </a:xfrm>
          <a:prstGeom prst="rect">
            <a:avLst/>
          </a:prstGeom>
        </p:spPr>
      </p:pic>
      <p:sp>
        <p:nvSpPr>
          <p:cNvPr id="15" name="CuadroTexto 14">
            <a:extLst>
              <a:ext uri="{FF2B5EF4-FFF2-40B4-BE49-F238E27FC236}">
                <a16:creationId xmlns:a16="http://schemas.microsoft.com/office/drawing/2014/main" id="{093C4F60-97B5-4DBA-8A18-40611231FF95}"/>
              </a:ext>
            </a:extLst>
          </p:cNvPr>
          <p:cNvSpPr txBox="1"/>
          <p:nvPr/>
        </p:nvSpPr>
        <p:spPr>
          <a:xfrm>
            <a:off x="451456" y="1404101"/>
            <a:ext cx="3572342" cy="1477328"/>
          </a:xfrm>
          <a:prstGeom prst="rect">
            <a:avLst/>
          </a:prstGeom>
          <a:noFill/>
        </p:spPr>
        <p:txBody>
          <a:bodyPr wrap="square" rtlCol="0">
            <a:spAutoFit/>
          </a:bodyPr>
          <a:lstStyle/>
          <a:p>
            <a:r>
              <a:rPr lang="es-ES" dirty="0"/>
              <a:t>Pestaña de configuración </a:t>
            </a:r>
            <a:r>
              <a:rPr lang="es-ES" b="1" dirty="0"/>
              <a:t>general</a:t>
            </a:r>
            <a:r>
              <a:rPr lang="es-ES" dirty="0"/>
              <a:t>:</a:t>
            </a:r>
          </a:p>
          <a:p>
            <a:pPr marL="285750" indent="-285750">
              <a:buFontTx/>
              <a:buChar char="-"/>
            </a:pPr>
            <a:r>
              <a:rPr lang="es-ES" dirty="0"/>
              <a:t>Tipo de simulación</a:t>
            </a:r>
          </a:p>
          <a:p>
            <a:pPr marL="285750" indent="-285750">
              <a:buFontTx/>
              <a:buChar char="-"/>
            </a:pPr>
            <a:r>
              <a:rPr lang="es-ES" dirty="0"/>
              <a:t>Límites de convergencia</a:t>
            </a:r>
          </a:p>
          <a:p>
            <a:pPr marL="285750" indent="-285750">
              <a:buFontTx/>
              <a:buChar char="-"/>
            </a:pPr>
            <a:r>
              <a:rPr lang="es-ES" dirty="0"/>
              <a:t>Origen de datos</a:t>
            </a:r>
          </a:p>
          <a:p>
            <a:pPr marL="285750" indent="-285750">
              <a:buFontTx/>
              <a:buChar char="-"/>
            </a:pPr>
            <a:r>
              <a:rPr lang="es-ES" dirty="0"/>
              <a:t>…</a:t>
            </a:r>
          </a:p>
        </p:txBody>
      </p:sp>
      <p:sp>
        <p:nvSpPr>
          <p:cNvPr id="16" name="CuadroTexto 15">
            <a:extLst>
              <a:ext uri="{FF2B5EF4-FFF2-40B4-BE49-F238E27FC236}">
                <a16:creationId xmlns:a16="http://schemas.microsoft.com/office/drawing/2014/main" id="{12F6C105-810A-482F-9FFE-823D864B5678}"/>
              </a:ext>
            </a:extLst>
          </p:cNvPr>
          <p:cNvSpPr txBox="1"/>
          <p:nvPr/>
        </p:nvSpPr>
        <p:spPr>
          <a:xfrm>
            <a:off x="4235146" y="1404101"/>
            <a:ext cx="3572342" cy="1477328"/>
          </a:xfrm>
          <a:prstGeom prst="rect">
            <a:avLst/>
          </a:prstGeom>
          <a:noFill/>
        </p:spPr>
        <p:txBody>
          <a:bodyPr wrap="square" rtlCol="0">
            <a:spAutoFit/>
          </a:bodyPr>
          <a:lstStyle/>
          <a:p>
            <a:r>
              <a:rPr lang="es-ES" dirty="0"/>
              <a:t>Configuración del </a:t>
            </a:r>
            <a:r>
              <a:rPr lang="es-ES" b="1" dirty="0"/>
              <a:t>campo solar</a:t>
            </a:r>
            <a:r>
              <a:rPr lang="es-ES" dirty="0"/>
              <a:t>:</a:t>
            </a:r>
          </a:p>
          <a:p>
            <a:pPr marL="285750" indent="-285750">
              <a:buFontTx/>
              <a:buChar char="-"/>
            </a:pPr>
            <a:r>
              <a:rPr lang="es-ES" dirty="0"/>
              <a:t>Valores nominales</a:t>
            </a:r>
          </a:p>
          <a:p>
            <a:pPr marL="285750" indent="-285750">
              <a:buFontTx/>
              <a:buChar char="-"/>
            </a:pPr>
            <a:r>
              <a:rPr lang="es-ES" dirty="0"/>
              <a:t>Estructura de subcampos y lazos</a:t>
            </a:r>
          </a:p>
          <a:p>
            <a:pPr marL="285750" indent="-285750">
              <a:buFontTx/>
              <a:buChar char="-"/>
            </a:pPr>
            <a:r>
              <a:rPr lang="es-ES" dirty="0"/>
              <a:t>Asociación de </a:t>
            </a:r>
            <a:r>
              <a:rPr lang="es-ES" i="1" dirty="0"/>
              <a:t>tags</a:t>
            </a:r>
            <a:r>
              <a:rPr lang="es-ES" dirty="0"/>
              <a:t> a variables</a:t>
            </a:r>
          </a:p>
          <a:p>
            <a:pPr marL="285750" indent="-285750">
              <a:buFontTx/>
              <a:buChar char="-"/>
            </a:pPr>
            <a:r>
              <a:rPr lang="es-ES" dirty="0"/>
              <a:t>…</a:t>
            </a:r>
          </a:p>
        </p:txBody>
      </p:sp>
      <p:sp>
        <p:nvSpPr>
          <p:cNvPr id="17" name="CuadroTexto 16">
            <a:extLst>
              <a:ext uri="{FF2B5EF4-FFF2-40B4-BE49-F238E27FC236}">
                <a16:creationId xmlns:a16="http://schemas.microsoft.com/office/drawing/2014/main" id="{60B59704-8421-44A8-A3FE-6F638EE7950F}"/>
              </a:ext>
            </a:extLst>
          </p:cNvPr>
          <p:cNvSpPr txBox="1"/>
          <p:nvPr/>
        </p:nvSpPr>
        <p:spPr>
          <a:xfrm>
            <a:off x="7889405" y="1414267"/>
            <a:ext cx="3572342" cy="1477328"/>
          </a:xfrm>
          <a:prstGeom prst="rect">
            <a:avLst/>
          </a:prstGeom>
          <a:noFill/>
        </p:spPr>
        <p:txBody>
          <a:bodyPr wrap="square" rtlCol="0">
            <a:spAutoFit/>
          </a:bodyPr>
          <a:lstStyle/>
          <a:p>
            <a:r>
              <a:rPr lang="es-ES" dirty="0"/>
              <a:t>Configuración del </a:t>
            </a:r>
            <a:r>
              <a:rPr lang="es-ES" b="1" dirty="0"/>
              <a:t>HTF</a:t>
            </a:r>
            <a:r>
              <a:rPr lang="es-ES" dirty="0"/>
              <a:t>:</a:t>
            </a:r>
          </a:p>
          <a:p>
            <a:pPr marL="285750" indent="-285750">
              <a:buFontTx/>
              <a:buChar char="-"/>
            </a:pPr>
            <a:r>
              <a:rPr lang="es-ES" dirty="0"/>
              <a:t>Selección de origen de datos</a:t>
            </a:r>
          </a:p>
          <a:p>
            <a:pPr marL="285750" indent="-285750">
              <a:buFontTx/>
              <a:buChar char="-"/>
            </a:pPr>
            <a:r>
              <a:rPr lang="es-ES" dirty="0"/>
              <a:t>Valores límite de temperatura</a:t>
            </a:r>
          </a:p>
          <a:p>
            <a:pPr marL="285750" indent="-285750">
              <a:buFontTx/>
              <a:buChar char="-"/>
            </a:pPr>
            <a:r>
              <a:rPr lang="es-ES" dirty="0"/>
              <a:t>Coeficientes editables</a:t>
            </a:r>
          </a:p>
          <a:p>
            <a:pPr marL="285750" indent="-285750">
              <a:buFontTx/>
              <a:buChar char="-"/>
            </a:pPr>
            <a:r>
              <a:rPr lang="es-ES" dirty="0"/>
              <a:t>…</a:t>
            </a:r>
          </a:p>
        </p:txBody>
      </p:sp>
      <p:sp>
        <p:nvSpPr>
          <p:cNvPr id="18" name="Título 1">
            <a:extLst>
              <a:ext uri="{FF2B5EF4-FFF2-40B4-BE49-F238E27FC236}">
                <a16:creationId xmlns:a16="http://schemas.microsoft.com/office/drawing/2014/main" id="{A722A5EF-F22C-4AA3-9D1F-2BBD67A85A87}"/>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Configuración de una simulación (I):</a:t>
            </a:r>
          </a:p>
        </p:txBody>
      </p:sp>
      <p:sp>
        <p:nvSpPr>
          <p:cNvPr id="19" name="Rectángulo 18">
            <a:extLst>
              <a:ext uri="{FF2B5EF4-FFF2-40B4-BE49-F238E27FC236}">
                <a16:creationId xmlns:a16="http://schemas.microsoft.com/office/drawing/2014/main" id="{FECB8D8F-0FAA-4510-8744-F9A58AD81A67}"/>
              </a:ext>
            </a:extLst>
          </p:cNvPr>
          <p:cNvSpPr/>
          <p:nvPr/>
        </p:nvSpPr>
        <p:spPr>
          <a:xfrm>
            <a:off x="4309829" y="668099"/>
            <a:ext cx="3572342" cy="584775"/>
          </a:xfrm>
          <a:prstGeom prst="rect">
            <a:avLst/>
          </a:prstGeom>
        </p:spPr>
        <p:txBody>
          <a:bodyPr wrap="square">
            <a:spAutoFit/>
          </a:bodyPr>
          <a:lstStyle/>
          <a:p>
            <a:r>
              <a:rPr lang="es-ES" sz="3200" dirty="0"/>
              <a:t>Descripción general</a:t>
            </a:r>
          </a:p>
        </p:txBody>
      </p:sp>
    </p:spTree>
    <p:extLst>
      <p:ext uri="{BB962C8B-B14F-4D97-AF65-F5344CB8AC3E}">
        <p14:creationId xmlns:p14="http://schemas.microsoft.com/office/powerpoint/2010/main" val="2368333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Imagen que contiene dibujo, plato&#10;&#10;Descripción generada automáticamente">
            <a:extLst>
              <a:ext uri="{FF2B5EF4-FFF2-40B4-BE49-F238E27FC236}">
                <a16:creationId xmlns:a16="http://schemas.microsoft.com/office/drawing/2014/main" id="{284157F8-BFF5-46A8-937C-95B28BCB9F9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4" name="Marcador de número de diapositiva 3">
            <a:extLst>
              <a:ext uri="{FF2B5EF4-FFF2-40B4-BE49-F238E27FC236}">
                <a16:creationId xmlns:a16="http://schemas.microsoft.com/office/drawing/2014/main" id="{A52EB1D1-8B10-4D70-9A39-841D49808FFB}"/>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15</a:t>
            </a:fld>
            <a:endParaRPr lang="es-ES" dirty="0"/>
          </a:p>
        </p:txBody>
      </p:sp>
      <p:pic>
        <p:nvPicPr>
          <p:cNvPr id="7" name="Imagen 6" descr="Captura de pantalla de un celular&#10;&#10;Descripción generada automáticamente">
            <a:extLst>
              <a:ext uri="{FF2B5EF4-FFF2-40B4-BE49-F238E27FC236}">
                <a16:creationId xmlns:a16="http://schemas.microsoft.com/office/drawing/2014/main" id="{5A963CAD-72B2-4BFE-9DFB-B7A57C8EA6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2280" y="2975246"/>
            <a:ext cx="3767664" cy="2905531"/>
          </a:xfrm>
          <a:prstGeom prst="rect">
            <a:avLst/>
          </a:prstGeom>
        </p:spPr>
      </p:pic>
      <p:sp>
        <p:nvSpPr>
          <p:cNvPr id="13" name="CuadroTexto 12">
            <a:extLst>
              <a:ext uri="{FF2B5EF4-FFF2-40B4-BE49-F238E27FC236}">
                <a16:creationId xmlns:a16="http://schemas.microsoft.com/office/drawing/2014/main" id="{48743824-7ABA-4208-91C0-F16212B15B51}"/>
              </a:ext>
            </a:extLst>
          </p:cNvPr>
          <p:cNvSpPr txBox="1"/>
          <p:nvPr/>
        </p:nvSpPr>
        <p:spPr>
          <a:xfrm>
            <a:off x="1873858" y="1404101"/>
            <a:ext cx="3572342" cy="1477328"/>
          </a:xfrm>
          <a:prstGeom prst="rect">
            <a:avLst/>
          </a:prstGeom>
          <a:noFill/>
        </p:spPr>
        <p:txBody>
          <a:bodyPr wrap="square" rtlCol="0">
            <a:spAutoFit/>
          </a:bodyPr>
          <a:lstStyle/>
          <a:p>
            <a:r>
              <a:rPr lang="es-ES" dirty="0"/>
              <a:t>Configuración del </a:t>
            </a:r>
            <a:r>
              <a:rPr lang="es-ES" b="1" dirty="0"/>
              <a:t>SCA</a:t>
            </a:r>
            <a:r>
              <a:rPr lang="es-ES" dirty="0"/>
              <a:t>:</a:t>
            </a:r>
          </a:p>
          <a:p>
            <a:pPr marL="285750" indent="-285750">
              <a:buFontTx/>
              <a:buChar char="-"/>
            </a:pPr>
            <a:r>
              <a:rPr lang="es-ES" dirty="0"/>
              <a:t>Selección del modelo (archivo JSON)</a:t>
            </a:r>
          </a:p>
          <a:p>
            <a:pPr marL="285750" indent="-285750">
              <a:buFontTx/>
              <a:buChar char="-"/>
            </a:pPr>
            <a:r>
              <a:rPr lang="es-ES" dirty="0"/>
              <a:t>Valores editables</a:t>
            </a:r>
          </a:p>
          <a:p>
            <a:pPr marL="285750" indent="-285750">
              <a:buFontTx/>
              <a:buChar char="-"/>
            </a:pPr>
            <a:r>
              <a:rPr lang="es-ES" dirty="0"/>
              <a:t>…</a:t>
            </a:r>
          </a:p>
        </p:txBody>
      </p:sp>
      <p:sp>
        <p:nvSpPr>
          <p:cNvPr id="10" name="Título 1">
            <a:extLst>
              <a:ext uri="{FF2B5EF4-FFF2-40B4-BE49-F238E27FC236}">
                <a16:creationId xmlns:a16="http://schemas.microsoft.com/office/drawing/2014/main" id="{8EB49A8E-EA88-4AD8-BAC8-196DEC0802B6}"/>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Configuración de una simulación (II):</a:t>
            </a:r>
          </a:p>
        </p:txBody>
      </p:sp>
      <p:sp>
        <p:nvSpPr>
          <p:cNvPr id="14" name="Rectángulo 13">
            <a:extLst>
              <a:ext uri="{FF2B5EF4-FFF2-40B4-BE49-F238E27FC236}">
                <a16:creationId xmlns:a16="http://schemas.microsoft.com/office/drawing/2014/main" id="{E5EE6854-669E-4352-A733-F9F94DDBD923}"/>
              </a:ext>
            </a:extLst>
          </p:cNvPr>
          <p:cNvSpPr/>
          <p:nvPr/>
        </p:nvSpPr>
        <p:spPr>
          <a:xfrm>
            <a:off x="4309829" y="668099"/>
            <a:ext cx="3572342" cy="584775"/>
          </a:xfrm>
          <a:prstGeom prst="rect">
            <a:avLst/>
          </a:prstGeom>
        </p:spPr>
        <p:txBody>
          <a:bodyPr wrap="square">
            <a:spAutoFit/>
          </a:bodyPr>
          <a:lstStyle/>
          <a:p>
            <a:r>
              <a:rPr lang="es-ES" sz="3200" dirty="0"/>
              <a:t>Descripción general</a:t>
            </a:r>
          </a:p>
        </p:txBody>
      </p:sp>
    </p:spTree>
    <p:extLst>
      <p:ext uri="{BB962C8B-B14F-4D97-AF65-F5344CB8AC3E}">
        <p14:creationId xmlns:p14="http://schemas.microsoft.com/office/powerpoint/2010/main" val="2966321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Imagen que contiene dibujo, plato&#10;&#10;Descripción generada automáticamente">
            <a:extLst>
              <a:ext uri="{FF2B5EF4-FFF2-40B4-BE49-F238E27FC236}">
                <a16:creationId xmlns:a16="http://schemas.microsoft.com/office/drawing/2014/main" id="{5EC9D17F-73B1-434B-AC73-E3B82E66F78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4" name="Marcador de número de diapositiva 3">
            <a:extLst>
              <a:ext uri="{FF2B5EF4-FFF2-40B4-BE49-F238E27FC236}">
                <a16:creationId xmlns:a16="http://schemas.microsoft.com/office/drawing/2014/main" id="{A52EB1D1-8B10-4D70-9A39-841D49808FFB}"/>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16</a:t>
            </a:fld>
            <a:endParaRPr lang="es-ES" dirty="0"/>
          </a:p>
        </p:txBody>
      </p:sp>
      <p:pic>
        <p:nvPicPr>
          <p:cNvPr id="7" name="Imagen 6" descr="Captura de pantalla de un celular&#10;&#10;Descripción generada automáticamente">
            <a:extLst>
              <a:ext uri="{FF2B5EF4-FFF2-40B4-BE49-F238E27FC236}">
                <a16:creationId xmlns:a16="http://schemas.microsoft.com/office/drawing/2014/main" id="{5A963CAD-72B2-4BFE-9DFB-B7A57C8EA6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2280" y="2975246"/>
            <a:ext cx="3767664" cy="2905531"/>
          </a:xfrm>
          <a:prstGeom prst="rect">
            <a:avLst/>
          </a:prstGeom>
        </p:spPr>
      </p:pic>
      <p:pic>
        <p:nvPicPr>
          <p:cNvPr id="11" name="Imagen 10" descr="Captura de pantalla de un celular&#10;&#10;Descripción generada automáticamente">
            <a:extLst>
              <a:ext uri="{FF2B5EF4-FFF2-40B4-BE49-F238E27FC236}">
                <a16:creationId xmlns:a16="http://schemas.microsoft.com/office/drawing/2014/main" id="{C648FD7F-1116-42AC-835E-6D0E62CE5E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9341" y="2970663"/>
            <a:ext cx="3767665" cy="2916135"/>
          </a:xfrm>
          <a:prstGeom prst="rect">
            <a:avLst/>
          </a:prstGeom>
        </p:spPr>
      </p:pic>
      <p:sp>
        <p:nvSpPr>
          <p:cNvPr id="17" name="CuadroTexto 16">
            <a:extLst>
              <a:ext uri="{FF2B5EF4-FFF2-40B4-BE49-F238E27FC236}">
                <a16:creationId xmlns:a16="http://schemas.microsoft.com/office/drawing/2014/main" id="{09633592-601D-4D2A-93B2-6505BE0E0823}"/>
              </a:ext>
            </a:extLst>
          </p:cNvPr>
          <p:cNvSpPr txBox="1"/>
          <p:nvPr/>
        </p:nvSpPr>
        <p:spPr>
          <a:xfrm>
            <a:off x="1873858" y="1404101"/>
            <a:ext cx="3572342" cy="1477328"/>
          </a:xfrm>
          <a:prstGeom prst="rect">
            <a:avLst/>
          </a:prstGeom>
          <a:noFill/>
        </p:spPr>
        <p:txBody>
          <a:bodyPr wrap="square" rtlCol="0">
            <a:spAutoFit/>
          </a:bodyPr>
          <a:lstStyle/>
          <a:p>
            <a:r>
              <a:rPr lang="es-ES" dirty="0"/>
              <a:t>Configuración del </a:t>
            </a:r>
            <a:r>
              <a:rPr lang="es-ES" b="1" dirty="0"/>
              <a:t>SCA</a:t>
            </a:r>
            <a:r>
              <a:rPr lang="es-ES" dirty="0"/>
              <a:t>:</a:t>
            </a:r>
          </a:p>
          <a:p>
            <a:pPr marL="285750" indent="-285750">
              <a:buFontTx/>
              <a:buChar char="-"/>
            </a:pPr>
            <a:r>
              <a:rPr lang="es-ES" dirty="0"/>
              <a:t>Selección del modelo (archivo JSON)</a:t>
            </a:r>
          </a:p>
          <a:p>
            <a:pPr marL="285750" indent="-285750">
              <a:buFontTx/>
              <a:buChar char="-"/>
            </a:pPr>
            <a:r>
              <a:rPr lang="es-ES" dirty="0"/>
              <a:t>Valores editables</a:t>
            </a:r>
          </a:p>
          <a:p>
            <a:pPr marL="285750" indent="-285750">
              <a:buFontTx/>
              <a:buChar char="-"/>
            </a:pPr>
            <a:r>
              <a:rPr lang="es-ES" dirty="0"/>
              <a:t>…</a:t>
            </a:r>
          </a:p>
        </p:txBody>
      </p:sp>
      <p:sp>
        <p:nvSpPr>
          <p:cNvPr id="18" name="CuadroTexto 17">
            <a:extLst>
              <a:ext uri="{FF2B5EF4-FFF2-40B4-BE49-F238E27FC236}">
                <a16:creationId xmlns:a16="http://schemas.microsoft.com/office/drawing/2014/main" id="{2BF7B6D9-2630-4B3B-A08B-B27F13BF9904}"/>
              </a:ext>
            </a:extLst>
          </p:cNvPr>
          <p:cNvSpPr txBox="1"/>
          <p:nvPr/>
        </p:nvSpPr>
        <p:spPr>
          <a:xfrm>
            <a:off x="6544664" y="1404101"/>
            <a:ext cx="3572342" cy="1477328"/>
          </a:xfrm>
          <a:prstGeom prst="rect">
            <a:avLst/>
          </a:prstGeom>
          <a:noFill/>
        </p:spPr>
        <p:txBody>
          <a:bodyPr wrap="square" rtlCol="0">
            <a:spAutoFit/>
          </a:bodyPr>
          <a:lstStyle/>
          <a:p>
            <a:r>
              <a:rPr lang="es-ES" dirty="0"/>
              <a:t>Configuración del </a:t>
            </a:r>
            <a:r>
              <a:rPr lang="es-ES" b="1" dirty="0"/>
              <a:t>HCE</a:t>
            </a:r>
            <a:r>
              <a:rPr lang="es-ES" dirty="0"/>
              <a:t>:</a:t>
            </a:r>
          </a:p>
          <a:p>
            <a:pPr marL="285750" indent="-285750">
              <a:buFontTx/>
              <a:buChar char="-"/>
            </a:pPr>
            <a:r>
              <a:rPr lang="es-ES" dirty="0"/>
              <a:t>Selección del modelo (archivo JSON)</a:t>
            </a:r>
          </a:p>
          <a:p>
            <a:pPr marL="285750" indent="-285750">
              <a:buFontTx/>
              <a:buChar char="-"/>
            </a:pPr>
            <a:r>
              <a:rPr lang="es-ES" dirty="0"/>
              <a:t>Valores editables</a:t>
            </a:r>
          </a:p>
          <a:p>
            <a:pPr marL="285750" indent="-285750">
              <a:buFontTx/>
              <a:buChar char="-"/>
            </a:pPr>
            <a:r>
              <a:rPr lang="es-ES" dirty="0"/>
              <a:t>…</a:t>
            </a:r>
          </a:p>
        </p:txBody>
      </p:sp>
      <p:sp>
        <p:nvSpPr>
          <p:cNvPr id="14" name="Título 1">
            <a:extLst>
              <a:ext uri="{FF2B5EF4-FFF2-40B4-BE49-F238E27FC236}">
                <a16:creationId xmlns:a16="http://schemas.microsoft.com/office/drawing/2014/main" id="{0DB3E96E-9B7D-422B-9338-4B7B887E0C7F}"/>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Configuración de una simulación (II):</a:t>
            </a:r>
          </a:p>
        </p:txBody>
      </p:sp>
      <p:sp>
        <p:nvSpPr>
          <p:cNvPr id="15" name="Rectángulo 14">
            <a:extLst>
              <a:ext uri="{FF2B5EF4-FFF2-40B4-BE49-F238E27FC236}">
                <a16:creationId xmlns:a16="http://schemas.microsoft.com/office/drawing/2014/main" id="{D5EF229E-3AD0-4CF8-B063-B6123402B8FD}"/>
              </a:ext>
            </a:extLst>
          </p:cNvPr>
          <p:cNvSpPr/>
          <p:nvPr/>
        </p:nvSpPr>
        <p:spPr>
          <a:xfrm>
            <a:off x="4309829" y="668099"/>
            <a:ext cx="3572342" cy="584775"/>
          </a:xfrm>
          <a:prstGeom prst="rect">
            <a:avLst/>
          </a:prstGeom>
        </p:spPr>
        <p:txBody>
          <a:bodyPr wrap="square">
            <a:spAutoFit/>
          </a:bodyPr>
          <a:lstStyle/>
          <a:p>
            <a:r>
              <a:rPr lang="es-ES" sz="3200" dirty="0"/>
              <a:t>Descripción general</a:t>
            </a:r>
          </a:p>
        </p:txBody>
      </p:sp>
    </p:spTree>
    <p:extLst>
      <p:ext uri="{BB962C8B-B14F-4D97-AF65-F5344CB8AC3E}">
        <p14:creationId xmlns:p14="http://schemas.microsoft.com/office/powerpoint/2010/main" val="1774492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3A2ACF4-9EF3-48D3-A165-C7D5BE9FBAEF}"/>
              </a:ext>
            </a:extLst>
          </p:cNvPr>
          <p:cNvSpPr>
            <a:spLocks noGrp="1"/>
          </p:cNvSpPr>
          <p:nvPr>
            <p:ph type="sldNum" sz="quarter" idx="12"/>
          </p:nvPr>
        </p:nvSpPr>
        <p:spPr>
          <a:xfrm>
            <a:off x="8610600" y="6356350"/>
            <a:ext cx="2743200" cy="365125"/>
          </a:xfrm>
        </p:spPr>
        <p:txBody>
          <a:bodyPr/>
          <a:lstStyle/>
          <a:p>
            <a:fld id="{2A48B421-9B25-460B-910D-D4A93FDDD85F}" type="slidenum">
              <a:rPr lang="es-ES" smtClean="0"/>
              <a:pPr/>
              <a:t>17</a:t>
            </a:fld>
            <a:endParaRPr lang="es-ES" dirty="0"/>
          </a:p>
        </p:txBody>
      </p:sp>
      <p:pic>
        <p:nvPicPr>
          <p:cNvPr id="5" name="Imagen 4" descr="Imagen que contiene dibujo, plato&#10;&#10;Descripción generada automáticamente">
            <a:extLst>
              <a:ext uri="{FF2B5EF4-FFF2-40B4-BE49-F238E27FC236}">
                <a16:creationId xmlns:a16="http://schemas.microsoft.com/office/drawing/2014/main" id="{C55D42AA-B481-44C9-B1D4-1D89EB379C2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pic>
        <p:nvPicPr>
          <p:cNvPr id="2" name="Imagen 1">
            <a:extLst>
              <a:ext uri="{FF2B5EF4-FFF2-40B4-BE49-F238E27FC236}">
                <a16:creationId xmlns:a16="http://schemas.microsoft.com/office/drawing/2014/main" id="{36F30F9F-454B-44A2-88EE-09EAAD6080BE}"/>
              </a:ext>
            </a:extLst>
          </p:cNvPr>
          <p:cNvPicPr>
            <a:picLocks noChangeAspect="1"/>
          </p:cNvPicPr>
          <p:nvPr/>
        </p:nvPicPr>
        <p:blipFill>
          <a:blip r:embed="rId4"/>
          <a:stretch>
            <a:fillRect/>
          </a:stretch>
        </p:blipFill>
        <p:spPr>
          <a:xfrm>
            <a:off x="682791" y="1369976"/>
            <a:ext cx="2942297" cy="4582495"/>
          </a:xfrm>
          <a:prstGeom prst="rect">
            <a:avLst/>
          </a:prstGeom>
        </p:spPr>
      </p:pic>
      <p:pic>
        <p:nvPicPr>
          <p:cNvPr id="6" name="Imagen 5">
            <a:extLst>
              <a:ext uri="{FF2B5EF4-FFF2-40B4-BE49-F238E27FC236}">
                <a16:creationId xmlns:a16="http://schemas.microsoft.com/office/drawing/2014/main" id="{E513AD6C-014C-48AA-84AB-BB0549E15AD2}"/>
              </a:ext>
            </a:extLst>
          </p:cNvPr>
          <p:cNvPicPr>
            <a:picLocks noChangeAspect="1"/>
          </p:cNvPicPr>
          <p:nvPr/>
        </p:nvPicPr>
        <p:blipFill>
          <a:blip r:embed="rId5"/>
          <a:stretch>
            <a:fillRect/>
          </a:stretch>
        </p:blipFill>
        <p:spPr>
          <a:xfrm>
            <a:off x="5693454" y="2081173"/>
            <a:ext cx="5362575" cy="1352550"/>
          </a:xfrm>
          <a:prstGeom prst="rect">
            <a:avLst/>
          </a:prstGeom>
        </p:spPr>
      </p:pic>
      <p:sp>
        <p:nvSpPr>
          <p:cNvPr id="7" name="Flecha: a la derecha 6">
            <a:extLst>
              <a:ext uri="{FF2B5EF4-FFF2-40B4-BE49-F238E27FC236}">
                <a16:creationId xmlns:a16="http://schemas.microsoft.com/office/drawing/2014/main" id="{D0120899-FE7E-427C-917C-8B9B62B9470C}"/>
              </a:ext>
            </a:extLst>
          </p:cNvPr>
          <p:cNvSpPr/>
          <p:nvPr/>
        </p:nvSpPr>
        <p:spPr>
          <a:xfrm>
            <a:off x="4466509" y="2476862"/>
            <a:ext cx="366748"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7F0DA4C3-86C3-4D8E-8F86-C4DA3F99F456}"/>
              </a:ext>
            </a:extLst>
          </p:cNvPr>
          <p:cNvSpPr txBox="1"/>
          <p:nvPr/>
        </p:nvSpPr>
        <p:spPr>
          <a:xfrm>
            <a:off x="838200" y="6066672"/>
            <a:ext cx="3061892" cy="338554"/>
          </a:xfrm>
          <a:prstGeom prst="rect">
            <a:avLst/>
          </a:prstGeom>
          <a:noFill/>
        </p:spPr>
        <p:txBody>
          <a:bodyPr wrap="square" rtlCol="0">
            <a:spAutoFit/>
          </a:bodyPr>
          <a:lstStyle/>
          <a:p>
            <a:r>
              <a:rPr lang="es-ES" sz="1600" dirty="0"/>
              <a:t>Archivo JSON de configuración</a:t>
            </a:r>
          </a:p>
        </p:txBody>
      </p:sp>
      <p:sp>
        <p:nvSpPr>
          <p:cNvPr id="9" name="CuadroTexto 8">
            <a:extLst>
              <a:ext uri="{FF2B5EF4-FFF2-40B4-BE49-F238E27FC236}">
                <a16:creationId xmlns:a16="http://schemas.microsoft.com/office/drawing/2014/main" id="{D646DB2D-3656-48AD-9EE4-9AC070D054C7}"/>
              </a:ext>
            </a:extLst>
          </p:cNvPr>
          <p:cNvSpPr txBox="1"/>
          <p:nvPr/>
        </p:nvSpPr>
        <p:spPr>
          <a:xfrm>
            <a:off x="6930280" y="1619189"/>
            <a:ext cx="3061892" cy="338554"/>
          </a:xfrm>
          <a:prstGeom prst="rect">
            <a:avLst/>
          </a:prstGeom>
          <a:noFill/>
        </p:spPr>
        <p:txBody>
          <a:bodyPr wrap="square" rtlCol="0">
            <a:spAutoFit/>
          </a:bodyPr>
          <a:lstStyle/>
          <a:p>
            <a:r>
              <a:rPr lang="es-ES" sz="1600" dirty="0"/>
              <a:t>Script para  crear una Simulación</a:t>
            </a:r>
          </a:p>
        </p:txBody>
      </p:sp>
      <p:sp>
        <p:nvSpPr>
          <p:cNvPr id="11" name="Abrir llave 10">
            <a:extLst>
              <a:ext uri="{FF2B5EF4-FFF2-40B4-BE49-F238E27FC236}">
                <a16:creationId xmlns:a16="http://schemas.microsoft.com/office/drawing/2014/main" id="{59C0C180-F951-46F6-8FAD-1DF0ACB81D23}"/>
              </a:ext>
            </a:extLst>
          </p:cNvPr>
          <p:cNvSpPr/>
          <p:nvPr/>
        </p:nvSpPr>
        <p:spPr>
          <a:xfrm rot="5400000">
            <a:off x="8165172" y="1494300"/>
            <a:ext cx="361081" cy="53625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2" name="CuadroTexto 11">
            <a:extLst>
              <a:ext uri="{FF2B5EF4-FFF2-40B4-BE49-F238E27FC236}">
                <a16:creationId xmlns:a16="http://schemas.microsoft.com/office/drawing/2014/main" id="{949252A9-C9A1-4E8B-A487-B39713A254EF}"/>
              </a:ext>
            </a:extLst>
          </p:cNvPr>
          <p:cNvSpPr txBox="1"/>
          <p:nvPr/>
        </p:nvSpPr>
        <p:spPr>
          <a:xfrm>
            <a:off x="5588000" y="4397827"/>
            <a:ext cx="1640114" cy="923330"/>
          </a:xfrm>
          <a:prstGeom prst="rect">
            <a:avLst/>
          </a:prstGeom>
          <a:noFill/>
        </p:spPr>
        <p:txBody>
          <a:bodyPr wrap="square" rtlCol="0">
            <a:spAutoFit/>
          </a:bodyPr>
          <a:lstStyle/>
          <a:p>
            <a:r>
              <a:rPr lang="es-ES" dirty="0"/>
              <a:t>- Creación de la estructura de campo solar</a:t>
            </a:r>
          </a:p>
        </p:txBody>
      </p:sp>
      <p:sp>
        <p:nvSpPr>
          <p:cNvPr id="13" name="CuadroTexto 12">
            <a:extLst>
              <a:ext uri="{FF2B5EF4-FFF2-40B4-BE49-F238E27FC236}">
                <a16:creationId xmlns:a16="http://schemas.microsoft.com/office/drawing/2014/main" id="{0676D986-09CB-4617-8E33-EC69F38C1821}"/>
              </a:ext>
            </a:extLst>
          </p:cNvPr>
          <p:cNvSpPr txBox="1"/>
          <p:nvPr/>
        </p:nvSpPr>
        <p:spPr>
          <a:xfrm>
            <a:off x="7554683" y="4376056"/>
            <a:ext cx="1640114" cy="1200329"/>
          </a:xfrm>
          <a:prstGeom prst="rect">
            <a:avLst/>
          </a:prstGeom>
          <a:noFill/>
        </p:spPr>
        <p:txBody>
          <a:bodyPr wrap="square" rtlCol="0">
            <a:spAutoFit/>
          </a:bodyPr>
          <a:lstStyle/>
          <a:p>
            <a:r>
              <a:rPr lang="es-ES" dirty="0"/>
              <a:t>- Lectura secuencial de archivo de origen de datos</a:t>
            </a:r>
          </a:p>
        </p:txBody>
      </p:sp>
      <p:sp>
        <p:nvSpPr>
          <p:cNvPr id="14" name="CuadroTexto 13">
            <a:extLst>
              <a:ext uri="{FF2B5EF4-FFF2-40B4-BE49-F238E27FC236}">
                <a16:creationId xmlns:a16="http://schemas.microsoft.com/office/drawing/2014/main" id="{769C057F-8E4F-4BF6-BFC5-32B9103D2A92}"/>
              </a:ext>
            </a:extLst>
          </p:cNvPr>
          <p:cNvSpPr txBox="1"/>
          <p:nvPr/>
        </p:nvSpPr>
        <p:spPr>
          <a:xfrm>
            <a:off x="9473333" y="4405085"/>
            <a:ext cx="1640114" cy="1477328"/>
          </a:xfrm>
          <a:prstGeom prst="rect">
            <a:avLst/>
          </a:prstGeom>
          <a:noFill/>
        </p:spPr>
        <p:txBody>
          <a:bodyPr wrap="square" rtlCol="0">
            <a:spAutoFit/>
          </a:bodyPr>
          <a:lstStyle/>
          <a:p>
            <a:r>
              <a:rPr lang="es-ES" dirty="0"/>
              <a:t>- Organización de resultados en tablas y volcado a archivos CSV</a:t>
            </a:r>
          </a:p>
        </p:txBody>
      </p:sp>
      <p:sp>
        <p:nvSpPr>
          <p:cNvPr id="17" name="Flecha: a la derecha 16">
            <a:extLst>
              <a:ext uri="{FF2B5EF4-FFF2-40B4-BE49-F238E27FC236}">
                <a16:creationId xmlns:a16="http://schemas.microsoft.com/office/drawing/2014/main" id="{7CAC9FA2-5ADA-4667-91A3-3784926B98B3}"/>
              </a:ext>
            </a:extLst>
          </p:cNvPr>
          <p:cNvSpPr/>
          <p:nvPr/>
        </p:nvSpPr>
        <p:spPr>
          <a:xfrm rot="5400000">
            <a:off x="8162338" y="3529010"/>
            <a:ext cx="366748"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Título 1">
            <a:extLst>
              <a:ext uri="{FF2B5EF4-FFF2-40B4-BE49-F238E27FC236}">
                <a16:creationId xmlns:a16="http://schemas.microsoft.com/office/drawing/2014/main" id="{66142B2E-FF2F-4C0B-8E7D-CAB7D3D6F6EC}"/>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Configuración de una simulación (III):</a:t>
            </a:r>
          </a:p>
        </p:txBody>
      </p:sp>
      <p:sp>
        <p:nvSpPr>
          <p:cNvPr id="21" name="Rectángulo 20">
            <a:extLst>
              <a:ext uri="{FF2B5EF4-FFF2-40B4-BE49-F238E27FC236}">
                <a16:creationId xmlns:a16="http://schemas.microsoft.com/office/drawing/2014/main" id="{71220B30-81BE-4713-A0E0-FCBE1051F664}"/>
              </a:ext>
            </a:extLst>
          </p:cNvPr>
          <p:cNvSpPr/>
          <p:nvPr/>
        </p:nvSpPr>
        <p:spPr>
          <a:xfrm>
            <a:off x="4309829" y="668099"/>
            <a:ext cx="4884968" cy="584775"/>
          </a:xfrm>
          <a:prstGeom prst="rect">
            <a:avLst/>
          </a:prstGeom>
        </p:spPr>
        <p:txBody>
          <a:bodyPr wrap="square">
            <a:spAutoFit/>
          </a:bodyPr>
          <a:lstStyle/>
          <a:p>
            <a:r>
              <a:rPr lang="es-ES" sz="3200" dirty="0"/>
              <a:t>Ejecución de la simulación</a:t>
            </a:r>
          </a:p>
        </p:txBody>
      </p:sp>
    </p:spTree>
    <p:extLst>
      <p:ext uri="{BB962C8B-B14F-4D97-AF65-F5344CB8AC3E}">
        <p14:creationId xmlns:p14="http://schemas.microsoft.com/office/powerpoint/2010/main" val="3520213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B3AD2DB-FB75-4010-8CE8-F15B6F7B58C8}"/>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18</a:t>
            </a:fld>
            <a:endParaRPr lang="es-ES" dirty="0"/>
          </a:p>
        </p:txBody>
      </p:sp>
      <p:sp>
        <p:nvSpPr>
          <p:cNvPr id="5" name="CuadroTexto 4">
            <a:extLst>
              <a:ext uri="{FF2B5EF4-FFF2-40B4-BE49-F238E27FC236}">
                <a16:creationId xmlns:a16="http://schemas.microsoft.com/office/drawing/2014/main" id="{4D1A189F-1068-4989-99C9-E9E1129002AB}"/>
              </a:ext>
            </a:extLst>
          </p:cNvPr>
          <p:cNvSpPr txBox="1"/>
          <p:nvPr/>
        </p:nvSpPr>
        <p:spPr>
          <a:xfrm>
            <a:off x="391883" y="2420526"/>
            <a:ext cx="3323773" cy="2308324"/>
          </a:xfrm>
          <a:prstGeom prst="rect">
            <a:avLst/>
          </a:prstGeom>
          <a:noFill/>
        </p:spPr>
        <p:txBody>
          <a:bodyPr wrap="square" rtlCol="0">
            <a:spAutoFit/>
          </a:bodyPr>
          <a:lstStyle/>
          <a:p>
            <a:r>
              <a:rPr lang="es-ES" dirty="0"/>
              <a:t>Campo solar:</a:t>
            </a:r>
          </a:p>
          <a:p>
            <a:pPr marL="285750" indent="-285750">
              <a:buFont typeface="Arial" panose="020B0604020202020204" pitchFamily="34" charset="0"/>
              <a:buChar char="•"/>
            </a:pPr>
            <a:r>
              <a:rPr lang="es-ES" dirty="0"/>
              <a:t>120 lazos</a:t>
            </a:r>
          </a:p>
          <a:p>
            <a:pPr marL="285750" indent="-285750">
              <a:buFont typeface="Arial" panose="020B0604020202020204" pitchFamily="34" charset="0"/>
              <a:buChar char="•"/>
            </a:pPr>
            <a:r>
              <a:rPr lang="es-ES" dirty="0"/>
              <a:t>SCA modelo </a:t>
            </a:r>
            <a:r>
              <a:rPr lang="es-ES" dirty="0" err="1"/>
              <a:t>SenerTrough</a:t>
            </a:r>
            <a:r>
              <a:rPr lang="es-ES" dirty="0"/>
              <a:t> I</a:t>
            </a:r>
          </a:p>
          <a:p>
            <a:pPr marL="285750" indent="-285750">
              <a:buFont typeface="Arial" panose="020B0604020202020204" pitchFamily="34" charset="0"/>
              <a:buChar char="•"/>
            </a:pPr>
            <a:r>
              <a:rPr lang="es-ES" dirty="0"/>
              <a:t>HCE modelo </a:t>
            </a:r>
            <a:r>
              <a:rPr lang="es-ES" dirty="0" err="1"/>
              <a:t>Solel</a:t>
            </a:r>
            <a:r>
              <a:rPr lang="es-ES" dirty="0"/>
              <a:t> UVAC 3</a:t>
            </a:r>
          </a:p>
          <a:p>
            <a:endParaRPr lang="es-ES" dirty="0"/>
          </a:p>
          <a:p>
            <a:r>
              <a:rPr lang="es-ES" dirty="0"/>
              <a:t>HTF: </a:t>
            </a:r>
            <a:r>
              <a:rPr lang="es-ES" dirty="0" err="1"/>
              <a:t>Therminol</a:t>
            </a:r>
            <a:r>
              <a:rPr lang="es-ES" dirty="0"/>
              <a:t> VP-1</a:t>
            </a:r>
          </a:p>
          <a:p>
            <a:endParaRPr lang="es-ES" dirty="0"/>
          </a:p>
          <a:p>
            <a:r>
              <a:rPr lang="es-ES" dirty="0"/>
              <a:t>Año meteorológico 2007</a:t>
            </a:r>
          </a:p>
        </p:txBody>
      </p:sp>
      <p:sp>
        <p:nvSpPr>
          <p:cNvPr id="6" name="Flecha: a la derecha 5">
            <a:extLst>
              <a:ext uri="{FF2B5EF4-FFF2-40B4-BE49-F238E27FC236}">
                <a16:creationId xmlns:a16="http://schemas.microsoft.com/office/drawing/2014/main" id="{6896B373-38E0-4B7C-95FE-5FA2095799A8}"/>
              </a:ext>
            </a:extLst>
          </p:cNvPr>
          <p:cNvSpPr/>
          <p:nvPr/>
        </p:nvSpPr>
        <p:spPr>
          <a:xfrm>
            <a:off x="3715656" y="2576964"/>
            <a:ext cx="3132428" cy="1995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t>Simulación con SAM</a:t>
            </a:r>
          </a:p>
          <a:p>
            <a:pPr marL="285750" indent="-285750">
              <a:buFont typeface="Arial" panose="020B0604020202020204" pitchFamily="34" charset="0"/>
              <a:buChar char="•"/>
            </a:pPr>
            <a:r>
              <a:rPr lang="es-ES"/>
              <a:t>Simulación con Python</a:t>
            </a:r>
            <a:endParaRPr lang="es-ES" dirty="0"/>
          </a:p>
        </p:txBody>
      </p:sp>
      <p:pic>
        <p:nvPicPr>
          <p:cNvPr id="8" name="Imagen 7" descr="Imagen que contiene dibujo, plato&#10;&#10;Descripción generada automáticamente">
            <a:extLst>
              <a:ext uri="{FF2B5EF4-FFF2-40B4-BE49-F238E27FC236}">
                <a16:creationId xmlns:a16="http://schemas.microsoft.com/office/drawing/2014/main" id="{F5F5C6B0-AF05-42EE-A869-31D1E8204DF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graphicFrame>
        <p:nvGraphicFramePr>
          <p:cNvPr id="3" name="Tabla 8">
            <a:extLst>
              <a:ext uri="{FF2B5EF4-FFF2-40B4-BE49-F238E27FC236}">
                <a16:creationId xmlns:a16="http://schemas.microsoft.com/office/drawing/2014/main" id="{45D6083E-3997-44A2-8E2F-01E2DE4C97B1}"/>
              </a:ext>
            </a:extLst>
          </p:cNvPr>
          <p:cNvGraphicFramePr>
            <a:graphicFrameLocks noGrp="1"/>
          </p:cNvGraphicFramePr>
          <p:nvPr>
            <p:extLst>
              <p:ext uri="{D42A27DB-BD31-4B8C-83A1-F6EECF244321}">
                <p14:modId xmlns:p14="http://schemas.microsoft.com/office/powerpoint/2010/main" val="3544644107"/>
              </p:ext>
            </p:extLst>
          </p:nvPr>
        </p:nvGraphicFramePr>
        <p:xfrm>
          <a:off x="7287686" y="2251838"/>
          <a:ext cx="4066114" cy="2982421"/>
        </p:xfrm>
        <a:graphic>
          <a:graphicData uri="http://schemas.openxmlformats.org/drawingml/2006/table">
            <a:tbl>
              <a:tblPr firstRow="1" bandRow="1">
                <a:tableStyleId>{5C22544A-7EE6-4342-B048-85BDC9FD1C3A}</a:tableStyleId>
              </a:tblPr>
              <a:tblGrid>
                <a:gridCol w="2366736">
                  <a:extLst>
                    <a:ext uri="{9D8B030D-6E8A-4147-A177-3AD203B41FA5}">
                      <a16:colId xmlns:a16="http://schemas.microsoft.com/office/drawing/2014/main" val="3987651174"/>
                    </a:ext>
                  </a:extLst>
                </a:gridCol>
                <a:gridCol w="785541">
                  <a:extLst>
                    <a:ext uri="{9D8B030D-6E8A-4147-A177-3AD203B41FA5}">
                      <a16:colId xmlns:a16="http://schemas.microsoft.com/office/drawing/2014/main" val="3943079838"/>
                    </a:ext>
                  </a:extLst>
                </a:gridCol>
                <a:gridCol w="913837">
                  <a:extLst>
                    <a:ext uri="{9D8B030D-6E8A-4147-A177-3AD203B41FA5}">
                      <a16:colId xmlns:a16="http://schemas.microsoft.com/office/drawing/2014/main" val="3511929376"/>
                    </a:ext>
                  </a:extLst>
                </a:gridCol>
              </a:tblGrid>
              <a:tr h="634146">
                <a:tc>
                  <a:txBody>
                    <a:bodyPr/>
                    <a:lstStyle/>
                    <a:p>
                      <a:r>
                        <a:rPr lang="es-ES" sz="1400" dirty="0"/>
                        <a:t>Valores anuales</a:t>
                      </a:r>
                    </a:p>
                  </a:txBody>
                  <a:tcPr anchor="ctr"/>
                </a:tc>
                <a:tc>
                  <a:txBody>
                    <a:bodyPr/>
                    <a:lstStyle/>
                    <a:p>
                      <a:pPr algn="ctr"/>
                      <a:r>
                        <a:rPr lang="es-ES" sz="1400" dirty="0"/>
                        <a:t>SAM</a:t>
                      </a:r>
                    </a:p>
                  </a:txBody>
                  <a:tcPr anchor="ctr"/>
                </a:tc>
                <a:tc>
                  <a:txBody>
                    <a:bodyPr/>
                    <a:lstStyle/>
                    <a:p>
                      <a:pPr algn="ctr"/>
                      <a:r>
                        <a:rPr lang="es-ES" sz="1400" dirty="0"/>
                        <a:t>Python</a:t>
                      </a:r>
                    </a:p>
                  </a:txBody>
                  <a:tcPr anchor="ctr"/>
                </a:tc>
                <a:extLst>
                  <a:ext uri="{0D108BD9-81ED-4DB2-BD59-A6C34878D82A}">
                    <a16:rowId xmlns:a16="http://schemas.microsoft.com/office/drawing/2014/main" val="1836478098"/>
                  </a:ext>
                </a:extLst>
              </a:tr>
              <a:tr h="529445">
                <a:tc>
                  <a:txBody>
                    <a:bodyPr/>
                    <a:lstStyle/>
                    <a:p>
                      <a:r>
                        <a:rPr lang="es-ES" sz="1400" dirty="0"/>
                        <a:t>Potencia incidente (GWh/año)</a:t>
                      </a:r>
                    </a:p>
                  </a:txBody>
                  <a:tcPr anchor="ctr"/>
                </a:tc>
                <a:tc>
                  <a:txBody>
                    <a:bodyPr/>
                    <a:lstStyle/>
                    <a:p>
                      <a:pPr algn="ctr"/>
                      <a:r>
                        <a:rPr lang="es-ES" sz="1400" dirty="0"/>
                        <a:t>686</a:t>
                      </a:r>
                    </a:p>
                  </a:txBody>
                  <a:tcPr anchor="ctr"/>
                </a:tc>
                <a:tc>
                  <a:txBody>
                    <a:bodyPr/>
                    <a:lstStyle/>
                    <a:p>
                      <a:pPr algn="ctr"/>
                      <a:r>
                        <a:rPr lang="es-ES" sz="1400" dirty="0"/>
                        <a:t>686</a:t>
                      </a:r>
                    </a:p>
                  </a:txBody>
                  <a:tcPr anchor="ctr"/>
                </a:tc>
                <a:extLst>
                  <a:ext uri="{0D108BD9-81ED-4DB2-BD59-A6C34878D82A}">
                    <a16:rowId xmlns:a16="http://schemas.microsoft.com/office/drawing/2014/main" val="2078757159"/>
                  </a:ext>
                </a:extLst>
              </a:tr>
              <a:tr h="522514">
                <a:tc>
                  <a:txBody>
                    <a:bodyPr/>
                    <a:lstStyle/>
                    <a:p>
                      <a:r>
                        <a:rPr lang="es-ES" sz="1400" dirty="0"/>
                        <a:t>Potencia absorbida (GWh/año)</a:t>
                      </a:r>
                    </a:p>
                  </a:txBody>
                  <a:tcPr anchor="ctr"/>
                </a:tc>
                <a:tc>
                  <a:txBody>
                    <a:bodyPr/>
                    <a:lstStyle/>
                    <a:p>
                      <a:pPr algn="ctr"/>
                      <a:r>
                        <a:rPr lang="es-ES" sz="1400" dirty="0"/>
                        <a:t>477</a:t>
                      </a:r>
                    </a:p>
                  </a:txBody>
                  <a:tcPr anchor="ctr"/>
                </a:tc>
                <a:tc>
                  <a:txBody>
                    <a:bodyPr/>
                    <a:lstStyle/>
                    <a:p>
                      <a:pPr algn="ctr"/>
                      <a:r>
                        <a:rPr lang="es-ES" sz="1400" dirty="0"/>
                        <a:t>491</a:t>
                      </a:r>
                    </a:p>
                  </a:txBody>
                  <a:tcPr anchor="ctr"/>
                </a:tc>
                <a:extLst>
                  <a:ext uri="{0D108BD9-81ED-4DB2-BD59-A6C34878D82A}">
                    <a16:rowId xmlns:a16="http://schemas.microsoft.com/office/drawing/2014/main" val="3205471382"/>
                  </a:ext>
                </a:extLst>
              </a:tr>
              <a:tr h="275771">
                <a:tc>
                  <a:txBody>
                    <a:bodyPr/>
                    <a:lstStyle/>
                    <a:p>
                      <a:r>
                        <a:rPr lang="es-ES" sz="1400" dirty="0"/>
                        <a:t>Rendimiento óptico</a:t>
                      </a:r>
                    </a:p>
                  </a:txBody>
                  <a:tcPr anchor="ctr"/>
                </a:tc>
                <a:tc>
                  <a:txBody>
                    <a:bodyPr/>
                    <a:lstStyle/>
                    <a:p>
                      <a:pPr algn="ctr"/>
                      <a:r>
                        <a:rPr lang="es-ES" sz="1400" dirty="0"/>
                        <a:t>0,695</a:t>
                      </a:r>
                    </a:p>
                  </a:txBody>
                  <a:tcPr anchor="ctr"/>
                </a:tc>
                <a:tc>
                  <a:txBody>
                    <a:bodyPr/>
                    <a:lstStyle/>
                    <a:p>
                      <a:pPr algn="ctr"/>
                      <a:r>
                        <a:rPr lang="es-ES" sz="1400" dirty="0"/>
                        <a:t>0,716</a:t>
                      </a:r>
                    </a:p>
                  </a:txBody>
                  <a:tcPr anchor="ctr"/>
                </a:tc>
                <a:extLst>
                  <a:ext uri="{0D108BD9-81ED-4DB2-BD59-A6C34878D82A}">
                    <a16:rowId xmlns:a16="http://schemas.microsoft.com/office/drawing/2014/main" val="2717394860"/>
                  </a:ext>
                </a:extLst>
              </a:tr>
              <a:tr h="319314">
                <a:tc>
                  <a:txBody>
                    <a:bodyPr/>
                    <a:lstStyle/>
                    <a:p>
                      <a:r>
                        <a:rPr lang="es-ES" sz="1400" dirty="0"/>
                        <a:t>Pérdidas térmicas (GWh/año)</a:t>
                      </a:r>
                    </a:p>
                  </a:txBody>
                  <a:tcPr anchor="ctr"/>
                </a:tc>
                <a:tc>
                  <a:txBody>
                    <a:bodyPr/>
                    <a:lstStyle/>
                    <a:p>
                      <a:pPr algn="ctr"/>
                      <a:r>
                        <a:rPr lang="es-ES" sz="1400" dirty="0"/>
                        <a:t>64</a:t>
                      </a:r>
                    </a:p>
                  </a:txBody>
                  <a:tcPr anchor="ctr"/>
                </a:tc>
                <a:tc>
                  <a:txBody>
                    <a:bodyPr/>
                    <a:lstStyle/>
                    <a:p>
                      <a:pPr algn="ctr"/>
                      <a:r>
                        <a:rPr lang="es-ES" sz="1400" dirty="0"/>
                        <a:t>73</a:t>
                      </a:r>
                    </a:p>
                  </a:txBody>
                  <a:tcPr anchor="ctr"/>
                </a:tc>
                <a:extLst>
                  <a:ext uri="{0D108BD9-81ED-4DB2-BD59-A6C34878D82A}">
                    <a16:rowId xmlns:a16="http://schemas.microsoft.com/office/drawing/2014/main" val="2892461166"/>
                  </a:ext>
                </a:extLst>
              </a:tr>
              <a:tr h="261257">
                <a:tc>
                  <a:txBody>
                    <a:bodyPr/>
                    <a:lstStyle/>
                    <a:p>
                      <a:r>
                        <a:rPr lang="es-ES" sz="1400" dirty="0"/>
                        <a:t>Rendimiento térmico</a:t>
                      </a:r>
                    </a:p>
                  </a:txBody>
                  <a:tcPr anchor="ctr"/>
                </a:tc>
                <a:tc>
                  <a:txBody>
                    <a:bodyPr/>
                    <a:lstStyle/>
                    <a:p>
                      <a:pPr algn="ctr"/>
                      <a:r>
                        <a:rPr lang="es-ES" sz="1400" dirty="0"/>
                        <a:t>0,866</a:t>
                      </a:r>
                    </a:p>
                  </a:txBody>
                  <a:tcPr anchor="ctr"/>
                </a:tc>
                <a:tc>
                  <a:txBody>
                    <a:bodyPr/>
                    <a:lstStyle/>
                    <a:p>
                      <a:pPr algn="ctr"/>
                      <a:r>
                        <a:rPr lang="es-ES" sz="1400" dirty="0"/>
                        <a:t>0,851</a:t>
                      </a:r>
                    </a:p>
                  </a:txBody>
                  <a:tcPr anchor="ctr"/>
                </a:tc>
                <a:extLst>
                  <a:ext uri="{0D108BD9-81ED-4DB2-BD59-A6C34878D82A}">
                    <a16:rowId xmlns:a16="http://schemas.microsoft.com/office/drawing/2014/main" val="2893076897"/>
                  </a:ext>
                </a:extLst>
              </a:tr>
              <a:tr h="367402">
                <a:tc>
                  <a:txBody>
                    <a:bodyPr/>
                    <a:lstStyle/>
                    <a:p>
                      <a:r>
                        <a:rPr lang="es-ES" sz="1400" dirty="0"/>
                        <a:t>Potencia térmica (GWh/año)</a:t>
                      </a:r>
                    </a:p>
                  </a:txBody>
                  <a:tcPr anchor="ctr"/>
                </a:tc>
                <a:tc>
                  <a:txBody>
                    <a:bodyPr/>
                    <a:lstStyle/>
                    <a:p>
                      <a:pPr algn="ctr"/>
                      <a:r>
                        <a:rPr lang="es-ES" sz="1400" dirty="0"/>
                        <a:t>413</a:t>
                      </a:r>
                    </a:p>
                  </a:txBody>
                  <a:tcPr anchor="ctr"/>
                </a:tc>
                <a:tc>
                  <a:txBody>
                    <a:bodyPr/>
                    <a:lstStyle/>
                    <a:p>
                      <a:pPr algn="ctr"/>
                      <a:r>
                        <a:rPr lang="es-ES" sz="1400" dirty="0"/>
                        <a:t>418</a:t>
                      </a:r>
                    </a:p>
                  </a:txBody>
                  <a:tcPr anchor="ctr"/>
                </a:tc>
                <a:extLst>
                  <a:ext uri="{0D108BD9-81ED-4DB2-BD59-A6C34878D82A}">
                    <a16:rowId xmlns:a16="http://schemas.microsoft.com/office/drawing/2014/main" val="459929040"/>
                  </a:ext>
                </a:extLst>
              </a:tr>
            </a:tbl>
          </a:graphicData>
        </a:graphic>
      </p:graphicFrame>
      <p:sp>
        <p:nvSpPr>
          <p:cNvPr id="11" name="Título 1">
            <a:extLst>
              <a:ext uri="{FF2B5EF4-FFF2-40B4-BE49-F238E27FC236}">
                <a16:creationId xmlns:a16="http://schemas.microsoft.com/office/drawing/2014/main" id="{3DDF0B07-1890-4DCE-B619-51C021C62C4A}"/>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Verificación del código (I):</a:t>
            </a:r>
          </a:p>
        </p:txBody>
      </p:sp>
      <p:sp>
        <p:nvSpPr>
          <p:cNvPr id="12" name="Rectángulo 11">
            <a:extLst>
              <a:ext uri="{FF2B5EF4-FFF2-40B4-BE49-F238E27FC236}">
                <a16:creationId xmlns:a16="http://schemas.microsoft.com/office/drawing/2014/main" id="{724563B8-8ABA-40EE-90A3-F8FFB1ECDA51}"/>
              </a:ext>
            </a:extLst>
          </p:cNvPr>
          <p:cNvSpPr/>
          <p:nvPr/>
        </p:nvSpPr>
        <p:spPr>
          <a:xfrm>
            <a:off x="3715656" y="736883"/>
            <a:ext cx="4967521" cy="584775"/>
          </a:xfrm>
          <a:prstGeom prst="rect">
            <a:avLst/>
          </a:prstGeom>
        </p:spPr>
        <p:txBody>
          <a:bodyPr wrap="square">
            <a:spAutoFit/>
          </a:bodyPr>
          <a:lstStyle/>
          <a:p>
            <a:r>
              <a:rPr lang="es-ES" sz="3200" dirty="0"/>
              <a:t>Resultados globales anuales</a:t>
            </a:r>
          </a:p>
        </p:txBody>
      </p:sp>
    </p:spTree>
    <p:extLst>
      <p:ext uri="{BB962C8B-B14F-4D97-AF65-F5344CB8AC3E}">
        <p14:creationId xmlns:p14="http://schemas.microsoft.com/office/powerpoint/2010/main" val="2536583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B3AD2DB-FB75-4010-8CE8-F15B6F7B58C8}"/>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19</a:t>
            </a:fld>
            <a:endParaRPr lang="es-ES" dirty="0"/>
          </a:p>
        </p:txBody>
      </p:sp>
      <p:pic>
        <p:nvPicPr>
          <p:cNvPr id="8" name="Imagen 7" descr="Imagen que contiene dibujo, plato&#10;&#10;Descripción generada automáticamente">
            <a:extLst>
              <a:ext uri="{FF2B5EF4-FFF2-40B4-BE49-F238E27FC236}">
                <a16:creationId xmlns:a16="http://schemas.microsoft.com/office/drawing/2014/main" id="{F5F5C6B0-AF05-42EE-A869-31D1E8204DF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pic>
        <p:nvPicPr>
          <p:cNvPr id="12" name="Imagen 11" descr="Imagen que contiene mapa, texto&#10;&#10;Descripción generada automáticamente">
            <a:extLst>
              <a:ext uri="{FF2B5EF4-FFF2-40B4-BE49-F238E27FC236}">
                <a16:creationId xmlns:a16="http://schemas.microsoft.com/office/drawing/2014/main" id="{5E3776E6-80D5-4227-8F7C-C53B64E759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3765" y="1828801"/>
            <a:ext cx="5398083" cy="3291838"/>
          </a:xfrm>
          <a:prstGeom prst="rect">
            <a:avLst/>
          </a:prstGeom>
        </p:spPr>
      </p:pic>
      <p:pic>
        <p:nvPicPr>
          <p:cNvPr id="14" name="Imagen 13" descr="Imagen que contiene texto, mapa&#10;&#10;Descripción generada automáticamente">
            <a:extLst>
              <a:ext uri="{FF2B5EF4-FFF2-40B4-BE49-F238E27FC236}">
                <a16:creationId xmlns:a16="http://schemas.microsoft.com/office/drawing/2014/main" id="{0F04239A-46D7-4A6C-B6F7-FB2E3BFD08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153" y="1828801"/>
            <a:ext cx="5398083" cy="3291838"/>
          </a:xfrm>
          <a:prstGeom prst="rect">
            <a:avLst/>
          </a:prstGeom>
        </p:spPr>
      </p:pic>
      <p:sp>
        <p:nvSpPr>
          <p:cNvPr id="15" name="CuadroTexto 14">
            <a:extLst>
              <a:ext uri="{FF2B5EF4-FFF2-40B4-BE49-F238E27FC236}">
                <a16:creationId xmlns:a16="http://schemas.microsoft.com/office/drawing/2014/main" id="{DE073917-562F-457E-9A12-7EF5F8619F71}"/>
              </a:ext>
            </a:extLst>
          </p:cNvPr>
          <p:cNvSpPr txBox="1"/>
          <p:nvPr/>
        </p:nvSpPr>
        <p:spPr>
          <a:xfrm>
            <a:off x="1159916" y="5343654"/>
            <a:ext cx="4466184" cy="646331"/>
          </a:xfrm>
          <a:prstGeom prst="rect">
            <a:avLst/>
          </a:prstGeom>
          <a:noFill/>
        </p:spPr>
        <p:txBody>
          <a:bodyPr wrap="square" rtlCol="0">
            <a:spAutoFit/>
          </a:bodyPr>
          <a:lstStyle/>
          <a:p>
            <a:pPr algn="ctr"/>
            <a:r>
              <a:rPr lang="es-ES" dirty="0"/>
              <a:t>Concordancia de la temperatura de salida calculada con SAM y Python</a:t>
            </a:r>
          </a:p>
        </p:txBody>
      </p:sp>
      <p:sp>
        <p:nvSpPr>
          <p:cNvPr id="16" name="CuadroTexto 15">
            <a:extLst>
              <a:ext uri="{FF2B5EF4-FFF2-40B4-BE49-F238E27FC236}">
                <a16:creationId xmlns:a16="http://schemas.microsoft.com/office/drawing/2014/main" id="{35DCEAA8-D3E3-4314-B1BB-128AD456D140}"/>
              </a:ext>
            </a:extLst>
          </p:cNvPr>
          <p:cNvSpPr txBox="1"/>
          <p:nvPr/>
        </p:nvSpPr>
        <p:spPr>
          <a:xfrm>
            <a:off x="6854095" y="5343653"/>
            <a:ext cx="4466184" cy="646331"/>
          </a:xfrm>
          <a:prstGeom prst="rect">
            <a:avLst/>
          </a:prstGeom>
          <a:noFill/>
        </p:spPr>
        <p:txBody>
          <a:bodyPr wrap="square" rtlCol="0">
            <a:spAutoFit/>
          </a:bodyPr>
          <a:lstStyle/>
          <a:p>
            <a:pPr algn="ctr"/>
            <a:r>
              <a:rPr lang="es-ES" dirty="0"/>
              <a:t>Concordancia de las potencia térmica calculada con SAM y con Python</a:t>
            </a:r>
          </a:p>
        </p:txBody>
      </p:sp>
      <p:sp>
        <p:nvSpPr>
          <p:cNvPr id="13" name="Título 1">
            <a:extLst>
              <a:ext uri="{FF2B5EF4-FFF2-40B4-BE49-F238E27FC236}">
                <a16:creationId xmlns:a16="http://schemas.microsoft.com/office/drawing/2014/main" id="{56ABBB08-4F88-4816-AB71-BFB9E016153F}"/>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Verificación del código (II):</a:t>
            </a:r>
          </a:p>
        </p:txBody>
      </p:sp>
      <p:sp>
        <p:nvSpPr>
          <p:cNvPr id="17" name="Rectángulo 16">
            <a:extLst>
              <a:ext uri="{FF2B5EF4-FFF2-40B4-BE49-F238E27FC236}">
                <a16:creationId xmlns:a16="http://schemas.microsoft.com/office/drawing/2014/main" id="{DF56E07B-03E8-4318-987C-4A32F890A6E6}"/>
              </a:ext>
            </a:extLst>
          </p:cNvPr>
          <p:cNvSpPr/>
          <p:nvPr/>
        </p:nvSpPr>
        <p:spPr>
          <a:xfrm>
            <a:off x="3488579" y="782028"/>
            <a:ext cx="5398083" cy="584775"/>
          </a:xfrm>
          <a:prstGeom prst="rect">
            <a:avLst/>
          </a:prstGeom>
        </p:spPr>
        <p:txBody>
          <a:bodyPr wrap="square">
            <a:spAutoFit/>
          </a:bodyPr>
          <a:lstStyle/>
          <a:p>
            <a:r>
              <a:rPr lang="es-ES" sz="3200" dirty="0"/>
              <a:t>Resultados para un día </a:t>
            </a:r>
            <a:r>
              <a:rPr lang="es-ES" sz="3200" b="1" dirty="0"/>
              <a:t>estable</a:t>
            </a:r>
          </a:p>
        </p:txBody>
      </p:sp>
    </p:spTree>
    <p:extLst>
      <p:ext uri="{BB962C8B-B14F-4D97-AF65-F5344CB8AC3E}">
        <p14:creationId xmlns:p14="http://schemas.microsoft.com/office/powerpoint/2010/main" val="2758893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284FD5-3D0E-4563-AD11-E3C1FA4A0B92}"/>
              </a:ext>
            </a:extLst>
          </p:cNvPr>
          <p:cNvSpPr>
            <a:spLocks noGrp="1"/>
          </p:cNvSpPr>
          <p:nvPr>
            <p:ph type="title"/>
          </p:nvPr>
        </p:nvSpPr>
        <p:spPr>
          <a:xfrm>
            <a:off x="3676650" y="277812"/>
            <a:ext cx="4933950" cy="806450"/>
          </a:xfrm>
        </p:spPr>
        <p:txBody>
          <a:bodyPr/>
          <a:lstStyle/>
          <a:p>
            <a:r>
              <a:rPr lang="es-ES" dirty="0"/>
              <a:t>Índice de contenidos</a:t>
            </a:r>
          </a:p>
        </p:txBody>
      </p:sp>
      <p:sp>
        <p:nvSpPr>
          <p:cNvPr id="3" name="Marcador de contenido 2">
            <a:extLst>
              <a:ext uri="{FF2B5EF4-FFF2-40B4-BE49-F238E27FC236}">
                <a16:creationId xmlns:a16="http://schemas.microsoft.com/office/drawing/2014/main" id="{9AB5B613-14C8-439F-8E05-98B2E4FF8A3C}"/>
              </a:ext>
            </a:extLst>
          </p:cNvPr>
          <p:cNvSpPr>
            <a:spLocks noGrp="1"/>
          </p:cNvSpPr>
          <p:nvPr>
            <p:ph idx="1"/>
          </p:nvPr>
        </p:nvSpPr>
        <p:spPr>
          <a:xfrm>
            <a:off x="804679" y="1544637"/>
            <a:ext cx="10515600" cy="4351338"/>
          </a:xfrm>
        </p:spPr>
        <p:txBody>
          <a:bodyPr>
            <a:normAutofit/>
          </a:bodyPr>
          <a:lstStyle/>
          <a:p>
            <a:r>
              <a:rPr lang="es-ES" dirty="0"/>
              <a:t>Objetivos de este TFG</a:t>
            </a:r>
          </a:p>
          <a:p>
            <a:r>
              <a:rPr lang="es-ES" dirty="0"/>
              <a:t>Sistema físico y modelo matemático</a:t>
            </a:r>
          </a:p>
          <a:p>
            <a:r>
              <a:rPr lang="es-ES" dirty="0"/>
              <a:t>Modelado mediante POO</a:t>
            </a:r>
          </a:p>
          <a:p>
            <a:r>
              <a:rPr lang="es-ES" dirty="0"/>
              <a:t>Implementación de Clases</a:t>
            </a:r>
          </a:p>
          <a:p>
            <a:r>
              <a:rPr lang="es-ES" dirty="0"/>
              <a:t>Configuración de una simulación</a:t>
            </a:r>
          </a:p>
          <a:p>
            <a:r>
              <a:rPr lang="es-ES" dirty="0"/>
              <a:t>Verificación del código</a:t>
            </a:r>
          </a:p>
          <a:p>
            <a:r>
              <a:rPr lang="es-ES" dirty="0"/>
              <a:t>Ejemplos de aplicación</a:t>
            </a:r>
          </a:p>
          <a:p>
            <a:r>
              <a:rPr lang="es-ES" dirty="0"/>
              <a:t>Conclusiones</a:t>
            </a:r>
          </a:p>
        </p:txBody>
      </p:sp>
      <p:sp>
        <p:nvSpPr>
          <p:cNvPr id="4" name="Marcador de número de diapositiva 3">
            <a:extLst>
              <a:ext uri="{FF2B5EF4-FFF2-40B4-BE49-F238E27FC236}">
                <a16:creationId xmlns:a16="http://schemas.microsoft.com/office/drawing/2014/main" id="{147F3FA2-8ADF-4C76-BC9C-A13C8F40E2F5}"/>
              </a:ext>
            </a:extLst>
          </p:cNvPr>
          <p:cNvSpPr>
            <a:spLocks noGrp="1"/>
          </p:cNvSpPr>
          <p:nvPr>
            <p:ph type="sldNum" sz="quarter" idx="12"/>
          </p:nvPr>
        </p:nvSpPr>
        <p:spPr/>
        <p:txBody>
          <a:bodyPr/>
          <a:lstStyle/>
          <a:p>
            <a:fld id="{20EA9665-9B19-4680-86B1-968A8B4A3923}" type="slidenum">
              <a:rPr lang="es-ES" smtClean="0"/>
              <a:t>2</a:t>
            </a:fld>
            <a:endParaRPr lang="es-ES" dirty="0"/>
          </a:p>
        </p:txBody>
      </p:sp>
      <p:pic>
        <p:nvPicPr>
          <p:cNvPr id="6" name="Imagen 5" descr="Imagen que contiene dibujo, plato&#10;&#10;Descripción generada automáticamente">
            <a:extLst>
              <a:ext uri="{FF2B5EF4-FFF2-40B4-BE49-F238E27FC236}">
                <a16:creationId xmlns:a16="http://schemas.microsoft.com/office/drawing/2014/main" id="{9E184454-21BE-4BB8-9B50-BF2C44676E2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Tree>
    <p:extLst>
      <p:ext uri="{BB962C8B-B14F-4D97-AF65-F5344CB8AC3E}">
        <p14:creationId xmlns:p14="http://schemas.microsoft.com/office/powerpoint/2010/main" val="3099727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B3AD2DB-FB75-4010-8CE8-F15B6F7B58C8}"/>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20</a:t>
            </a:fld>
            <a:endParaRPr lang="es-ES" dirty="0"/>
          </a:p>
        </p:txBody>
      </p:sp>
      <p:pic>
        <p:nvPicPr>
          <p:cNvPr id="8" name="Imagen 7" descr="Imagen que contiene dibujo, plato&#10;&#10;Descripción generada automáticamente">
            <a:extLst>
              <a:ext uri="{FF2B5EF4-FFF2-40B4-BE49-F238E27FC236}">
                <a16:creationId xmlns:a16="http://schemas.microsoft.com/office/drawing/2014/main" id="{F5F5C6B0-AF05-42EE-A869-31D1E8204DF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15" name="CuadroTexto 14">
            <a:extLst>
              <a:ext uri="{FF2B5EF4-FFF2-40B4-BE49-F238E27FC236}">
                <a16:creationId xmlns:a16="http://schemas.microsoft.com/office/drawing/2014/main" id="{DE073917-562F-457E-9A12-7EF5F8619F71}"/>
              </a:ext>
            </a:extLst>
          </p:cNvPr>
          <p:cNvSpPr txBox="1"/>
          <p:nvPr/>
        </p:nvSpPr>
        <p:spPr>
          <a:xfrm>
            <a:off x="1159916" y="5343654"/>
            <a:ext cx="4466184" cy="646331"/>
          </a:xfrm>
          <a:prstGeom prst="rect">
            <a:avLst/>
          </a:prstGeom>
          <a:noFill/>
        </p:spPr>
        <p:txBody>
          <a:bodyPr wrap="square" rtlCol="0">
            <a:spAutoFit/>
          </a:bodyPr>
          <a:lstStyle/>
          <a:p>
            <a:pPr algn="ctr"/>
            <a:r>
              <a:rPr lang="es-ES" dirty="0"/>
              <a:t>Concordancia de la temperatura de salida calculada con SAM y Python</a:t>
            </a:r>
          </a:p>
        </p:txBody>
      </p:sp>
      <p:sp>
        <p:nvSpPr>
          <p:cNvPr id="16" name="CuadroTexto 15">
            <a:extLst>
              <a:ext uri="{FF2B5EF4-FFF2-40B4-BE49-F238E27FC236}">
                <a16:creationId xmlns:a16="http://schemas.microsoft.com/office/drawing/2014/main" id="{35DCEAA8-D3E3-4314-B1BB-128AD456D140}"/>
              </a:ext>
            </a:extLst>
          </p:cNvPr>
          <p:cNvSpPr txBox="1"/>
          <p:nvPr/>
        </p:nvSpPr>
        <p:spPr>
          <a:xfrm>
            <a:off x="6854095" y="5343653"/>
            <a:ext cx="4466184" cy="646331"/>
          </a:xfrm>
          <a:prstGeom prst="rect">
            <a:avLst/>
          </a:prstGeom>
          <a:noFill/>
        </p:spPr>
        <p:txBody>
          <a:bodyPr wrap="square" rtlCol="0">
            <a:spAutoFit/>
          </a:bodyPr>
          <a:lstStyle/>
          <a:p>
            <a:pPr algn="ctr"/>
            <a:r>
              <a:rPr lang="es-ES" dirty="0"/>
              <a:t>Concordancia de las potencia térmica calculada con SAM y con Python</a:t>
            </a:r>
          </a:p>
        </p:txBody>
      </p:sp>
      <p:pic>
        <p:nvPicPr>
          <p:cNvPr id="5" name="Imagen 4" descr="Imagen que contiene mapa, texto&#10;&#10;Descripción generada automáticamente">
            <a:extLst>
              <a:ext uri="{FF2B5EF4-FFF2-40B4-BE49-F238E27FC236}">
                <a16:creationId xmlns:a16="http://schemas.microsoft.com/office/drawing/2014/main" id="{59201DD1-09B1-41BD-AF5B-EDB0A290E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745" y="1828801"/>
            <a:ext cx="5398084" cy="3291838"/>
          </a:xfrm>
          <a:prstGeom prst="rect">
            <a:avLst/>
          </a:prstGeom>
        </p:spPr>
      </p:pic>
      <p:pic>
        <p:nvPicPr>
          <p:cNvPr id="7" name="Imagen 6" descr="Imagen que contiene texto, mapa&#10;&#10;Descripción generada automáticamente">
            <a:extLst>
              <a:ext uri="{FF2B5EF4-FFF2-40B4-BE49-F238E27FC236}">
                <a16:creationId xmlns:a16="http://schemas.microsoft.com/office/drawing/2014/main" id="{39B7E6C9-1610-4CF9-B41B-FFBBEF9B7D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566" y="1828801"/>
            <a:ext cx="5398084" cy="3291838"/>
          </a:xfrm>
          <a:prstGeom prst="rect">
            <a:avLst/>
          </a:prstGeom>
        </p:spPr>
      </p:pic>
      <p:sp>
        <p:nvSpPr>
          <p:cNvPr id="12" name="Título 1">
            <a:extLst>
              <a:ext uri="{FF2B5EF4-FFF2-40B4-BE49-F238E27FC236}">
                <a16:creationId xmlns:a16="http://schemas.microsoft.com/office/drawing/2014/main" id="{D2FC140F-C7CA-43A6-8B3E-77B728926619}"/>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Verificación del código (III):</a:t>
            </a:r>
          </a:p>
        </p:txBody>
      </p:sp>
      <p:sp>
        <p:nvSpPr>
          <p:cNvPr id="13" name="Rectángulo 12">
            <a:extLst>
              <a:ext uri="{FF2B5EF4-FFF2-40B4-BE49-F238E27FC236}">
                <a16:creationId xmlns:a16="http://schemas.microsoft.com/office/drawing/2014/main" id="{EB9D1F28-CBEC-48C0-8814-A9EB941083BB}"/>
              </a:ext>
            </a:extLst>
          </p:cNvPr>
          <p:cNvSpPr/>
          <p:nvPr/>
        </p:nvSpPr>
        <p:spPr>
          <a:xfrm>
            <a:off x="3393008" y="807566"/>
            <a:ext cx="5903071" cy="584775"/>
          </a:xfrm>
          <a:prstGeom prst="rect">
            <a:avLst/>
          </a:prstGeom>
        </p:spPr>
        <p:txBody>
          <a:bodyPr wrap="square">
            <a:spAutoFit/>
          </a:bodyPr>
          <a:lstStyle/>
          <a:p>
            <a:r>
              <a:rPr lang="es-ES" sz="3200" dirty="0"/>
              <a:t>Resultados para un día </a:t>
            </a:r>
            <a:r>
              <a:rPr lang="es-ES" sz="3200" b="1" dirty="0"/>
              <a:t>inestable</a:t>
            </a:r>
          </a:p>
        </p:txBody>
      </p:sp>
    </p:spTree>
    <p:extLst>
      <p:ext uri="{BB962C8B-B14F-4D97-AF65-F5344CB8AC3E}">
        <p14:creationId xmlns:p14="http://schemas.microsoft.com/office/powerpoint/2010/main" val="3438666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Imagen que contiene dibujo, plato&#10;&#10;Descripción generada automáticamente">
            <a:extLst>
              <a:ext uri="{FF2B5EF4-FFF2-40B4-BE49-F238E27FC236}">
                <a16:creationId xmlns:a16="http://schemas.microsoft.com/office/drawing/2014/main" id="{ED6172D2-414F-4983-80A2-56F0B151F07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3" name="Subtítulo 2">
            <a:extLst>
              <a:ext uri="{FF2B5EF4-FFF2-40B4-BE49-F238E27FC236}">
                <a16:creationId xmlns:a16="http://schemas.microsoft.com/office/drawing/2014/main" id="{D5DCD599-55DA-413E-89C0-AD0EA253775C}"/>
              </a:ext>
            </a:extLst>
          </p:cNvPr>
          <p:cNvSpPr>
            <a:spLocks noGrp="1"/>
          </p:cNvSpPr>
          <p:nvPr>
            <p:ph type="subTitle" idx="1"/>
          </p:nvPr>
        </p:nvSpPr>
        <p:spPr>
          <a:xfrm>
            <a:off x="1175315" y="1361093"/>
            <a:ext cx="4605173" cy="1120877"/>
          </a:xfrm>
        </p:spPr>
        <p:txBody>
          <a:bodyPr>
            <a:normAutofit/>
          </a:bodyPr>
          <a:lstStyle/>
          <a:p>
            <a:r>
              <a:rPr lang="es-ES" dirty="0"/>
              <a:t>Rendimiento de diferentes modelos de HCE en función de DNI</a:t>
            </a:r>
          </a:p>
        </p:txBody>
      </p:sp>
      <p:sp>
        <p:nvSpPr>
          <p:cNvPr id="4" name="Marcador de número de diapositiva 3">
            <a:extLst>
              <a:ext uri="{FF2B5EF4-FFF2-40B4-BE49-F238E27FC236}">
                <a16:creationId xmlns:a16="http://schemas.microsoft.com/office/drawing/2014/main" id="{38FDC8B3-4FB5-4D4D-8327-A1B1B3BBEF86}"/>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21</a:t>
            </a:fld>
            <a:endParaRPr lang="es-ES" dirty="0"/>
          </a:p>
        </p:txBody>
      </p:sp>
      <p:pic>
        <p:nvPicPr>
          <p:cNvPr id="6" name="Imagen 5">
            <a:extLst>
              <a:ext uri="{FF2B5EF4-FFF2-40B4-BE49-F238E27FC236}">
                <a16:creationId xmlns:a16="http://schemas.microsoft.com/office/drawing/2014/main" id="{D521EF69-39AD-492D-8425-D82B66A3C5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9070" y="2299409"/>
            <a:ext cx="4501418" cy="3358441"/>
          </a:xfrm>
          <a:prstGeom prst="rect">
            <a:avLst/>
          </a:prstGeom>
        </p:spPr>
      </p:pic>
      <p:pic>
        <p:nvPicPr>
          <p:cNvPr id="8" name="Imagen 7">
            <a:extLst>
              <a:ext uri="{FF2B5EF4-FFF2-40B4-BE49-F238E27FC236}">
                <a16:creationId xmlns:a16="http://schemas.microsoft.com/office/drawing/2014/main" id="{0613A3E2-55DA-4E14-8336-47AD729F1E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9700" y="2272222"/>
            <a:ext cx="4399983" cy="3358441"/>
          </a:xfrm>
          <a:prstGeom prst="rect">
            <a:avLst/>
          </a:prstGeom>
        </p:spPr>
      </p:pic>
      <p:sp>
        <p:nvSpPr>
          <p:cNvPr id="9" name="Subtítulo 2">
            <a:extLst>
              <a:ext uri="{FF2B5EF4-FFF2-40B4-BE49-F238E27FC236}">
                <a16:creationId xmlns:a16="http://schemas.microsoft.com/office/drawing/2014/main" id="{EBC3574A-A45B-4FB4-A01C-99DA9547A2E9}"/>
              </a:ext>
            </a:extLst>
          </p:cNvPr>
          <p:cNvSpPr txBox="1">
            <a:spLocks/>
          </p:cNvSpPr>
          <p:nvPr/>
        </p:nvSpPr>
        <p:spPr>
          <a:xfrm>
            <a:off x="6284509" y="1361092"/>
            <a:ext cx="4605173" cy="11208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dirty="0"/>
              <a:t>Rendimiento de diferentes modelos de HCE en función de </a:t>
            </a:r>
            <a:r>
              <a:rPr lang="es-ES" dirty="0" err="1"/>
              <a:t>T</a:t>
            </a:r>
            <a:r>
              <a:rPr lang="es-ES" baseline="-25000" dirty="0" err="1"/>
              <a:t>in</a:t>
            </a:r>
            <a:endParaRPr lang="es-ES" baseline="-25000" dirty="0"/>
          </a:p>
        </p:txBody>
      </p:sp>
      <p:sp>
        <p:nvSpPr>
          <p:cNvPr id="11" name="Título 1">
            <a:extLst>
              <a:ext uri="{FF2B5EF4-FFF2-40B4-BE49-F238E27FC236}">
                <a16:creationId xmlns:a16="http://schemas.microsoft.com/office/drawing/2014/main" id="{4CF95FA9-AFD9-4D54-B5CA-895D68F3D71A}"/>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Ejemplo de aplicación (I):</a:t>
            </a:r>
          </a:p>
        </p:txBody>
      </p:sp>
      <p:sp>
        <p:nvSpPr>
          <p:cNvPr id="12" name="Rectángulo 11">
            <a:extLst>
              <a:ext uri="{FF2B5EF4-FFF2-40B4-BE49-F238E27FC236}">
                <a16:creationId xmlns:a16="http://schemas.microsoft.com/office/drawing/2014/main" id="{EBF4BE4F-9827-4D6D-B2F7-B489B7B16EB6}"/>
              </a:ext>
            </a:extLst>
          </p:cNvPr>
          <p:cNvSpPr/>
          <p:nvPr/>
        </p:nvSpPr>
        <p:spPr>
          <a:xfrm>
            <a:off x="4783948" y="676325"/>
            <a:ext cx="3001121" cy="584775"/>
          </a:xfrm>
          <a:prstGeom prst="rect">
            <a:avLst/>
          </a:prstGeom>
        </p:spPr>
        <p:txBody>
          <a:bodyPr wrap="square">
            <a:spAutoFit/>
          </a:bodyPr>
          <a:lstStyle/>
          <a:p>
            <a:r>
              <a:rPr lang="es-ES" sz="3200" dirty="0"/>
              <a:t>Test paramétrico</a:t>
            </a:r>
            <a:endParaRPr lang="es-ES" sz="3200" b="1" dirty="0"/>
          </a:p>
        </p:txBody>
      </p:sp>
    </p:spTree>
    <p:extLst>
      <p:ext uri="{BB962C8B-B14F-4D97-AF65-F5344CB8AC3E}">
        <p14:creationId xmlns:p14="http://schemas.microsoft.com/office/powerpoint/2010/main" val="3193580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Imagen que contiene dibujo, plato&#10;&#10;Descripción generada automáticamente">
            <a:extLst>
              <a:ext uri="{FF2B5EF4-FFF2-40B4-BE49-F238E27FC236}">
                <a16:creationId xmlns:a16="http://schemas.microsoft.com/office/drawing/2014/main" id="{8171CC4D-99BE-4BBB-AA1B-4026CBB964A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4" name="Marcador de número de diapositiva 3">
            <a:extLst>
              <a:ext uri="{FF2B5EF4-FFF2-40B4-BE49-F238E27FC236}">
                <a16:creationId xmlns:a16="http://schemas.microsoft.com/office/drawing/2014/main" id="{49E38C05-0375-40CA-86DF-1A86CD1E419E}"/>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22</a:t>
            </a:fld>
            <a:endParaRPr lang="es-ES" dirty="0"/>
          </a:p>
        </p:txBody>
      </p:sp>
      <p:sp>
        <p:nvSpPr>
          <p:cNvPr id="6" name="Subtítulo 5">
            <a:extLst>
              <a:ext uri="{FF2B5EF4-FFF2-40B4-BE49-F238E27FC236}">
                <a16:creationId xmlns:a16="http://schemas.microsoft.com/office/drawing/2014/main" id="{289C0302-37A7-480B-BB85-525ABA0BF046}"/>
              </a:ext>
            </a:extLst>
          </p:cNvPr>
          <p:cNvSpPr>
            <a:spLocks noGrp="1"/>
          </p:cNvSpPr>
          <p:nvPr>
            <p:ph type="subTitle" idx="1"/>
          </p:nvPr>
        </p:nvSpPr>
        <p:spPr>
          <a:xfrm>
            <a:off x="986971" y="1531938"/>
            <a:ext cx="3759199" cy="893762"/>
          </a:xfrm>
        </p:spPr>
        <p:txBody>
          <a:bodyPr>
            <a:normAutofit fontScale="85000" lnSpcReduction="10000"/>
          </a:bodyPr>
          <a:lstStyle/>
          <a:p>
            <a:r>
              <a:rPr lang="es-ES" dirty="0"/>
              <a:t>Según nos </a:t>
            </a:r>
            <a:r>
              <a:rPr lang="es-ES" sz="2100" dirty="0"/>
              <a:t>acercarnos</a:t>
            </a:r>
            <a:r>
              <a:rPr lang="es-ES" dirty="0"/>
              <a:t> a los 100 metros aparecen las desviaciones en el rendimiento calculado</a:t>
            </a:r>
          </a:p>
        </p:txBody>
      </p:sp>
      <p:pic>
        <p:nvPicPr>
          <p:cNvPr id="8" name="Imagen 7" descr="Imagen que contiene texto, mapa&#10;&#10;Descripción generada automáticamente">
            <a:extLst>
              <a:ext uri="{FF2B5EF4-FFF2-40B4-BE49-F238E27FC236}">
                <a16:creationId xmlns:a16="http://schemas.microsoft.com/office/drawing/2014/main" id="{D253D2C9-02C3-4492-BA5C-F3BE910D94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828" y="2535238"/>
            <a:ext cx="4557754" cy="3147179"/>
          </a:xfrm>
          <a:prstGeom prst="rect">
            <a:avLst/>
          </a:prstGeom>
        </p:spPr>
      </p:pic>
      <p:pic>
        <p:nvPicPr>
          <p:cNvPr id="10" name="Imagen 9">
            <a:extLst>
              <a:ext uri="{FF2B5EF4-FFF2-40B4-BE49-F238E27FC236}">
                <a16:creationId xmlns:a16="http://schemas.microsoft.com/office/drawing/2014/main" id="{78A60946-DFC8-40A2-8052-5903D4DA40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5859" y="2033021"/>
            <a:ext cx="2477298" cy="1908134"/>
          </a:xfrm>
          <a:prstGeom prst="rect">
            <a:avLst/>
          </a:prstGeom>
        </p:spPr>
      </p:pic>
      <p:pic>
        <p:nvPicPr>
          <p:cNvPr id="12" name="Imagen 11" descr="Imagen que contiene texto, mapa&#10;&#10;Descripción generada automáticamente">
            <a:extLst>
              <a:ext uri="{FF2B5EF4-FFF2-40B4-BE49-F238E27FC236}">
                <a16:creationId xmlns:a16="http://schemas.microsoft.com/office/drawing/2014/main" id="{AB309F90-11FA-4977-87EE-EBC8E0F2B1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6434" y="2891936"/>
            <a:ext cx="4149060" cy="3190531"/>
          </a:xfrm>
          <a:prstGeom prst="rect">
            <a:avLst/>
          </a:prstGeom>
        </p:spPr>
      </p:pic>
      <p:sp>
        <p:nvSpPr>
          <p:cNvPr id="3" name="Elipse 2">
            <a:extLst>
              <a:ext uri="{FF2B5EF4-FFF2-40B4-BE49-F238E27FC236}">
                <a16:creationId xmlns:a16="http://schemas.microsoft.com/office/drawing/2014/main" id="{8C432908-10B1-4AFB-87A9-9B20D044C1C2}"/>
              </a:ext>
            </a:extLst>
          </p:cNvPr>
          <p:cNvSpPr/>
          <p:nvPr/>
        </p:nvSpPr>
        <p:spPr>
          <a:xfrm>
            <a:off x="9592422" y="2721877"/>
            <a:ext cx="1533072" cy="1108388"/>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Flecha: curvada hacia la izquierda 4">
            <a:extLst>
              <a:ext uri="{FF2B5EF4-FFF2-40B4-BE49-F238E27FC236}">
                <a16:creationId xmlns:a16="http://schemas.microsoft.com/office/drawing/2014/main" id="{F19966F3-EAEC-45B2-8FC4-F46FD5245E73}"/>
              </a:ext>
            </a:extLst>
          </p:cNvPr>
          <p:cNvSpPr/>
          <p:nvPr/>
        </p:nvSpPr>
        <p:spPr>
          <a:xfrm rot="17462026">
            <a:off x="9448072" y="828825"/>
            <a:ext cx="593328" cy="2425987"/>
          </a:xfrm>
          <a:prstGeom prst="curvedLeftArrow">
            <a:avLst>
              <a:gd name="adj1" fmla="val 40158"/>
              <a:gd name="adj2" fmla="val 76757"/>
              <a:gd name="adj3" fmla="val 559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7" name="CuadroTexto 6">
            <a:extLst>
              <a:ext uri="{FF2B5EF4-FFF2-40B4-BE49-F238E27FC236}">
                <a16:creationId xmlns:a16="http://schemas.microsoft.com/office/drawing/2014/main" id="{EAE9E1D7-58D8-4A71-AC5B-DAB49B1F5330}"/>
              </a:ext>
            </a:extLst>
          </p:cNvPr>
          <p:cNvSpPr txBox="1"/>
          <p:nvPr/>
        </p:nvSpPr>
        <p:spPr>
          <a:xfrm>
            <a:off x="7531089" y="1448720"/>
            <a:ext cx="1086335" cy="646331"/>
          </a:xfrm>
          <a:prstGeom prst="rect">
            <a:avLst/>
          </a:prstGeom>
          <a:noFill/>
        </p:spPr>
        <p:txBody>
          <a:bodyPr wrap="square" rtlCol="0">
            <a:spAutoFit/>
          </a:bodyPr>
          <a:lstStyle/>
          <a:p>
            <a:pPr algn="ctr"/>
            <a:r>
              <a:rPr lang="es-ES" dirty="0"/>
              <a:t>Malla 4,05 m</a:t>
            </a:r>
          </a:p>
        </p:txBody>
      </p:sp>
      <p:sp>
        <p:nvSpPr>
          <p:cNvPr id="13" name="CuadroTexto 12">
            <a:extLst>
              <a:ext uri="{FF2B5EF4-FFF2-40B4-BE49-F238E27FC236}">
                <a16:creationId xmlns:a16="http://schemas.microsoft.com/office/drawing/2014/main" id="{E6068831-1E79-4681-BB64-7E1D7CEB5869}"/>
              </a:ext>
            </a:extLst>
          </p:cNvPr>
          <p:cNvSpPr txBox="1"/>
          <p:nvPr/>
        </p:nvSpPr>
        <p:spPr>
          <a:xfrm>
            <a:off x="10781604" y="2158691"/>
            <a:ext cx="1086335" cy="646331"/>
          </a:xfrm>
          <a:prstGeom prst="rect">
            <a:avLst/>
          </a:prstGeom>
          <a:noFill/>
        </p:spPr>
        <p:txBody>
          <a:bodyPr wrap="square" rtlCol="0">
            <a:spAutoFit/>
          </a:bodyPr>
          <a:lstStyle/>
          <a:p>
            <a:pPr algn="ctr"/>
            <a:r>
              <a:rPr lang="es-ES" dirty="0"/>
              <a:t>Malla 72,9 m</a:t>
            </a:r>
          </a:p>
        </p:txBody>
      </p:sp>
      <p:sp>
        <p:nvSpPr>
          <p:cNvPr id="14" name="Subtítulo 5">
            <a:extLst>
              <a:ext uri="{FF2B5EF4-FFF2-40B4-BE49-F238E27FC236}">
                <a16:creationId xmlns:a16="http://schemas.microsoft.com/office/drawing/2014/main" id="{974D5888-8E77-4A11-97BF-08F332E92BEE}"/>
              </a:ext>
            </a:extLst>
          </p:cNvPr>
          <p:cNvSpPr txBox="1">
            <a:spLocks/>
          </p:cNvSpPr>
          <p:nvPr/>
        </p:nvSpPr>
        <p:spPr>
          <a:xfrm>
            <a:off x="6626487" y="6140909"/>
            <a:ext cx="3759199" cy="893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800" dirty="0"/>
              <a:t>El efecto es más acusado para valores altos del rendimiento</a:t>
            </a:r>
          </a:p>
        </p:txBody>
      </p:sp>
      <p:sp>
        <p:nvSpPr>
          <p:cNvPr id="15" name="Título 1">
            <a:extLst>
              <a:ext uri="{FF2B5EF4-FFF2-40B4-BE49-F238E27FC236}">
                <a16:creationId xmlns:a16="http://schemas.microsoft.com/office/drawing/2014/main" id="{2A93F94C-5DC5-40E8-89B1-3DC784D80471}"/>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Ejemplo de aplicación (II):</a:t>
            </a:r>
          </a:p>
        </p:txBody>
      </p:sp>
      <p:sp>
        <p:nvSpPr>
          <p:cNvPr id="16" name="Rectángulo 15">
            <a:extLst>
              <a:ext uri="{FF2B5EF4-FFF2-40B4-BE49-F238E27FC236}">
                <a16:creationId xmlns:a16="http://schemas.microsoft.com/office/drawing/2014/main" id="{DE8BD81F-6AF1-4B55-844D-FF94B2D9AB21}"/>
              </a:ext>
            </a:extLst>
          </p:cNvPr>
          <p:cNvSpPr/>
          <p:nvPr/>
        </p:nvSpPr>
        <p:spPr>
          <a:xfrm>
            <a:off x="2343150" y="676325"/>
            <a:ext cx="8287567" cy="584775"/>
          </a:xfrm>
          <a:prstGeom prst="rect">
            <a:avLst/>
          </a:prstGeom>
        </p:spPr>
        <p:txBody>
          <a:bodyPr wrap="square">
            <a:spAutoFit/>
          </a:bodyPr>
          <a:lstStyle/>
          <a:p>
            <a:r>
              <a:rPr lang="es-ES" sz="3200" dirty="0"/>
              <a:t>Influencia del tamaño de malla de integración</a:t>
            </a:r>
            <a:endParaRPr lang="es-ES" sz="3200" b="1" dirty="0"/>
          </a:p>
        </p:txBody>
      </p:sp>
    </p:spTree>
    <p:extLst>
      <p:ext uri="{BB962C8B-B14F-4D97-AF65-F5344CB8AC3E}">
        <p14:creationId xmlns:p14="http://schemas.microsoft.com/office/powerpoint/2010/main" val="3070180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que contiene dibujo, plato&#10;&#10;Descripción generada automáticamente">
            <a:extLst>
              <a:ext uri="{FF2B5EF4-FFF2-40B4-BE49-F238E27FC236}">
                <a16:creationId xmlns:a16="http://schemas.microsoft.com/office/drawing/2014/main" id="{1DA79236-3919-41BF-B0E4-7E25C9DCCFC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4" name="Marcador de número de diapositiva 3">
            <a:extLst>
              <a:ext uri="{FF2B5EF4-FFF2-40B4-BE49-F238E27FC236}">
                <a16:creationId xmlns:a16="http://schemas.microsoft.com/office/drawing/2014/main" id="{8AD6566E-D254-43DB-9654-BE58EEE8E987}"/>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23</a:t>
            </a:fld>
            <a:endParaRPr lang="es-ES" dirty="0"/>
          </a:p>
        </p:txBody>
      </p:sp>
      <p:pic>
        <p:nvPicPr>
          <p:cNvPr id="6" name="Imagen 5" descr="Imagen que contiene texto, mapa, tabla, computadora&#10;&#10;Descripción generada automáticamente">
            <a:extLst>
              <a:ext uri="{FF2B5EF4-FFF2-40B4-BE49-F238E27FC236}">
                <a16:creationId xmlns:a16="http://schemas.microsoft.com/office/drawing/2014/main" id="{BCD60F1C-ED4E-4520-AFC5-D2AA74C22A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313" y="3439323"/>
            <a:ext cx="4662925" cy="2809076"/>
          </a:xfrm>
          <a:prstGeom prst="rect">
            <a:avLst/>
          </a:prstGeom>
        </p:spPr>
      </p:pic>
      <p:pic>
        <p:nvPicPr>
          <p:cNvPr id="12" name="Imagen 11" descr="Imagen que contiene texto, mapa, interior, tabla&#10;&#10;Descripción generada automáticamente">
            <a:extLst>
              <a:ext uri="{FF2B5EF4-FFF2-40B4-BE49-F238E27FC236}">
                <a16:creationId xmlns:a16="http://schemas.microsoft.com/office/drawing/2014/main" id="{945FFE5D-5FFF-4C65-B665-AC32C9679B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912" y="3429000"/>
            <a:ext cx="4495088" cy="2809076"/>
          </a:xfrm>
          <a:prstGeom prst="rect">
            <a:avLst/>
          </a:prstGeom>
        </p:spPr>
      </p:pic>
      <p:sp>
        <p:nvSpPr>
          <p:cNvPr id="13" name="CuadroTexto 12">
            <a:extLst>
              <a:ext uri="{FF2B5EF4-FFF2-40B4-BE49-F238E27FC236}">
                <a16:creationId xmlns:a16="http://schemas.microsoft.com/office/drawing/2014/main" id="{380504C5-FF1A-45EF-9A57-BCE125CA6917}"/>
              </a:ext>
            </a:extLst>
          </p:cNvPr>
          <p:cNvSpPr txBox="1"/>
          <p:nvPr/>
        </p:nvSpPr>
        <p:spPr>
          <a:xfrm>
            <a:off x="827313" y="1288044"/>
            <a:ext cx="4662925" cy="2308324"/>
          </a:xfrm>
          <a:prstGeom prst="rect">
            <a:avLst/>
          </a:prstGeom>
          <a:noFill/>
        </p:spPr>
        <p:txBody>
          <a:bodyPr wrap="square" rtlCol="0">
            <a:spAutoFit/>
          </a:bodyPr>
          <a:lstStyle/>
          <a:p>
            <a:pPr marL="171450" indent="-171450">
              <a:buFontTx/>
              <a:buChar char="-"/>
            </a:pPr>
            <a:r>
              <a:rPr lang="es-ES" dirty="0"/>
              <a:t>Buen ajuste durante las horas de </a:t>
            </a:r>
            <a:r>
              <a:rPr lang="es-ES" b="1" dirty="0"/>
              <a:t>estabilidad</a:t>
            </a:r>
          </a:p>
          <a:p>
            <a:pPr marL="171450" indent="-171450">
              <a:buFontTx/>
              <a:buChar char="-"/>
            </a:pPr>
            <a:r>
              <a:rPr lang="es-ES" dirty="0"/>
              <a:t>Discrepancias a primera y última hora del día debido a las </a:t>
            </a:r>
            <a:r>
              <a:rPr lang="es-ES" b="1" dirty="0"/>
              <a:t>inercias y limitaciones </a:t>
            </a:r>
            <a:r>
              <a:rPr lang="es-ES" dirty="0"/>
              <a:t>propias de planta (rampas)</a:t>
            </a:r>
          </a:p>
          <a:p>
            <a:pPr marL="171450" indent="-171450">
              <a:buFontTx/>
              <a:buChar char="-"/>
            </a:pPr>
            <a:r>
              <a:rPr lang="es-ES" dirty="0"/>
              <a:t>Solo podemos modelar el campo solar, la planta queda fuera de nuestro alcance de momento</a:t>
            </a:r>
          </a:p>
          <a:p>
            <a:endParaRPr lang="es-ES" dirty="0"/>
          </a:p>
        </p:txBody>
      </p:sp>
      <p:sp>
        <p:nvSpPr>
          <p:cNvPr id="3" name="Flecha: arriba y abajo 2">
            <a:extLst>
              <a:ext uri="{FF2B5EF4-FFF2-40B4-BE49-F238E27FC236}">
                <a16:creationId xmlns:a16="http://schemas.microsoft.com/office/drawing/2014/main" id="{19358C66-6626-4C68-9CDA-D2DA620F0FE6}"/>
              </a:ext>
            </a:extLst>
          </p:cNvPr>
          <p:cNvSpPr/>
          <p:nvPr/>
        </p:nvSpPr>
        <p:spPr>
          <a:xfrm>
            <a:off x="8470900" y="4389984"/>
            <a:ext cx="279400" cy="575716"/>
          </a:xfrm>
          <a:prstGeom prst="upDownArrow">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ítulo 1">
            <a:extLst>
              <a:ext uri="{FF2B5EF4-FFF2-40B4-BE49-F238E27FC236}">
                <a16:creationId xmlns:a16="http://schemas.microsoft.com/office/drawing/2014/main" id="{C5A3EEDD-A3DE-4542-9A7E-091883CE4762}"/>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Ejemplo de aplicación (III):</a:t>
            </a:r>
          </a:p>
        </p:txBody>
      </p:sp>
      <p:sp>
        <p:nvSpPr>
          <p:cNvPr id="15" name="Rectángulo 14">
            <a:extLst>
              <a:ext uri="{FF2B5EF4-FFF2-40B4-BE49-F238E27FC236}">
                <a16:creationId xmlns:a16="http://schemas.microsoft.com/office/drawing/2014/main" id="{982B2EDB-8C4E-40FA-86CC-648252B990FE}"/>
              </a:ext>
            </a:extLst>
          </p:cNvPr>
          <p:cNvSpPr/>
          <p:nvPr/>
        </p:nvSpPr>
        <p:spPr>
          <a:xfrm>
            <a:off x="3602619" y="703269"/>
            <a:ext cx="6057900" cy="584775"/>
          </a:xfrm>
          <a:prstGeom prst="rect">
            <a:avLst/>
          </a:prstGeom>
        </p:spPr>
        <p:txBody>
          <a:bodyPr wrap="square">
            <a:spAutoFit/>
          </a:bodyPr>
          <a:lstStyle/>
          <a:p>
            <a:r>
              <a:rPr lang="es-ES" sz="3200" dirty="0"/>
              <a:t>Análisis de un campo solar real</a:t>
            </a:r>
            <a:endParaRPr lang="es-ES" sz="3200" b="1" dirty="0"/>
          </a:p>
        </p:txBody>
      </p:sp>
      <p:sp>
        <p:nvSpPr>
          <p:cNvPr id="11" name="Bocadillo: ovalado 10">
            <a:extLst>
              <a:ext uri="{FF2B5EF4-FFF2-40B4-BE49-F238E27FC236}">
                <a16:creationId xmlns:a16="http://schemas.microsoft.com/office/drawing/2014/main" id="{E686B3B9-F203-45CB-9E4D-12B0B777E723}"/>
              </a:ext>
            </a:extLst>
          </p:cNvPr>
          <p:cNvSpPr/>
          <p:nvPr/>
        </p:nvSpPr>
        <p:spPr>
          <a:xfrm>
            <a:off x="7753350" y="1666105"/>
            <a:ext cx="3597324" cy="1930263"/>
          </a:xfrm>
          <a:prstGeom prst="wedgeEllipseCallout">
            <a:avLst>
              <a:gd name="adj1" fmla="val -20833"/>
              <a:gd name="adj2" fmla="val 79278"/>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Planta ASTE 1B</a:t>
            </a:r>
          </a:p>
          <a:p>
            <a:pPr marL="285750" indent="-285750" algn="ctr">
              <a:buFontTx/>
              <a:buChar char="-"/>
            </a:pPr>
            <a:r>
              <a:rPr lang="es-ES" dirty="0">
                <a:solidFill>
                  <a:schemeClr val="tx1"/>
                </a:solidFill>
              </a:rPr>
              <a:t>120 LAZOS</a:t>
            </a:r>
          </a:p>
          <a:p>
            <a:pPr marL="285750" indent="-285750" algn="ctr">
              <a:buFontTx/>
              <a:buChar char="-"/>
            </a:pPr>
            <a:r>
              <a:rPr lang="es-ES" dirty="0">
                <a:solidFill>
                  <a:schemeClr val="tx1"/>
                </a:solidFill>
              </a:rPr>
              <a:t>50 MW</a:t>
            </a:r>
          </a:p>
          <a:p>
            <a:pPr marL="285750" indent="-285750" algn="ctr">
              <a:buFontTx/>
              <a:buChar char="-"/>
            </a:pPr>
            <a:r>
              <a:rPr lang="es-ES" b="1" dirty="0">
                <a:solidFill>
                  <a:schemeClr val="tx1"/>
                </a:solidFill>
              </a:rPr>
              <a:t>Sin almacenamiento</a:t>
            </a:r>
          </a:p>
          <a:p>
            <a:pPr marL="285750" indent="-285750" algn="ctr">
              <a:buFontTx/>
              <a:buChar char="-"/>
            </a:pPr>
            <a:r>
              <a:rPr lang="es-ES" dirty="0">
                <a:solidFill>
                  <a:schemeClr val="tx1"/>
                </a:solidFill>
              </a:rPr>
              <a:t>Múltiplo Solar ≈ 1,8 </a:t>
            </a:r>
          </a:p>
          <a:p>
            <a:pPr algn="ctr"/>
            <a:endParaRPr lang="es-ES" dirty="0"/>
          </a:p>
        </p:txBody>
      </p:sp>
    </p:spTree>
    <p:extLst>
      <p:ext uri="{BB962C8B-B14F-4D97-AF65-F5344CB8AC3E}">
        <p14:creationId xmlns:p14="http://schemas.microsoft.com/office/powerpoint/2010/main" val="1351718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FF2E4D2E-EF2A-4F6E-89CC-9D3FD599E173}"/>
              </a:ext>
            </a:extLst>
          </p:cNvPr>
          <p:cNvSpPr>
            <a:spLocks noGrp="1"/>
          </p:cNvSpPr>
          <p:nvPr>
            <p:ph type="subTitle" idx="1"/>
          </p:nvPr>
        </p:nvSpPr>
        <p:spPr>
          <a:xfrm>
            <a:off x="1429658" y="1931398"/>
            <a:ext cx="4020457" cy="3306354"/>
          </a:xfrm>
        </p:spPr>
        <p:txBody>
          <a:bodyPr>
            <a:normAutofit/>
          </a:bodyPr>
          <a:lstStyle/>
          <a:p>
            <a:pPr marL="342900" indent="-342900" algn="l">
              <a:buFont typeface="Arial" panose="020B0604020202020204" pitchFamily="34" charset="0"/>
              <a:buChar char="•"/>
            </a:pPr>
            <a:r>
              <a:rPr lang="es-ES" sz="1800" dirty="0"/>
              <a:t>La representación de la </a:t>
            </a:r>
            <a:r>
              <a:rPr lang="es-ES" sz="1800" b="1" dirty="0"/>
              <a:t>potencia térmica REAL vs. DNI </a:t>
            </a:r>
            <a:r>
              <a:rPr lang="es-ES" sz="1800" dirty="0"/>
              <a:t>durante generación en condiciones nominales  se </a:t>
            </a:r>
            <a:r>
              <a:rPr lang="es-ES" sz="1800" u="sng" dirty="0"/>
              <a:t>estanca</a:t>
            </a:r>
            <a:r>
              <a:rPr lang="es-ES" sz="1800" dirty="0"/>
              <a:t>. </a:t>
            </a:r>
          </a:p>
          <a:p>
            <a:pPr marL="342900" indent="-342900" algn="l">
              <a:buFont typeface="Arial" panose="020B0604020202020204" pitchFamily="34" charset="0"/>
              <a:buChar char="•"/>
            </a:pPr>
            <a:r>
              <a:rPr lang="es-ES" sz="1800" dirty="0"/>
              <a:t>La simulación nos dice que se podría obtener mucha más energía. </a:t>
            </a:r>
          </a:p>
          <a:p>
            <a:pPr marL="342900" indent="-342900" algn="l">
              <a:buFont typeface="Arial" panose="020B0604020202020204" pitchFamily="34" charset="0"/>
              <a:buChar char="•"/>
            </a:pPr>
            <a:r>
              <a:rPr lang="es-ES" sz="1800" dirty="0"/>
              <a:t>Campo solar muy sobredimensionado (120 lazos frente a los 96 de otras plantas similares)</a:t>
            </a:r>
          </a:p>
        </p:txBody>
      </p:sp>
      <p:sp>
        <p:nvSpPr>
          <p:cNvPr id="4" name="Marcador de número de diapositiva 3">
            <a:extLst>
              <a:ext uri="{FF2B5EF4-FFF2-40B4-BE49-F238E27FC236}">
                <a16:creationId xmlns:a16="http://schemas.microsoft.com/office/drawing/2014/main" id="{04039AAF-8C02-41A7-BEA6-0D93491D0856}"/>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24</a:t>
            </a:fld>
            <a:endParaRPr lang="es-ES" dirty="0"/>
          </a:p>
        </p:txBody>
      </p:sp>
      <p:pic>
        <p:nvPicPr>
          <p:cNvPr id="5" name="Imagen 4" descr="Imagen que contiene mapa&#10;&#10;Descripción generada automáticamente">
            <a:extLst>
              <a:ext uri="{FF2B5EF4-FFF2-40B4-BE49-F238E27FC236}">
                <a16:creationId xmlns:a16="http://schemas.microsoft.com/office/drawing/2014/main" id="{0DC52D69-6989-41A0-893B-700264B70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34016"/>
            <a:ext cx="4020457" cy="4469442"/>
          </a:xfrm>
          <a:prstGeom prst="rect">
            <a:avLst/>
          </a:prstGeom>
        </p:spPr>
      </p:pic>
      <p:pic>
        <p:nvPicPr>
          <p:cNvPr id="7" name="Imagen 6" descr="Imagen que contiene dibujo, plato&#10;&#10;Descripción generada automáticamente">
            <a:extLst>
              <a:ext uri="{FF2B5EF4-FFF2-40B4-BE49-F238E27FC236}">
                <a16:creationId xmlns:a16="http://schemas.microsoft.com/office/drawing/2014/main" id="{6DB217A6-C52B-47B8-899C-C34926335E52}"/>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10" name="Título 1">
            <a:extLst>
              <a:ext uri="{FF2B5EF4-FFF2-40B4-BE49-F238E27FC236}">
                <a16:creationId xmlns:a16="http://schemas.microsoft.com/office/drawing/2014/main" id="{E448F545-7C99-46E6-90E5-34CFEEA9E7FB}"/>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Ejemplo de aplicación (III):</a:t>
            </a:r>
          </a:p>
        </p:txBody>
      </p:sp>
      <p:sp>
        <p:nvSpPr>
          <p:cNvPr id="11" name="Rectángulo 10">
            <a:extLst>
              <a:ext uri="{FF2B5EF4-FFF2-40B4-BE49-F238E27FC236}">
                <a16:creationId xmlns:a16="http://schemas.microsoft.com/office/drawing/2014/main" id="{14D5056A-2DCF-4C5D-B925-D0591C8F6076}"/>
              </a:ext>
            </a:extLst>
          </p:cNvPr>
          <p:cNvSpPr/>
          <p:nvPr/>
        </p:nvSpPr>
        <p:spPr>
          <a:xfrm>
            <a:off x="3602619" y="703269"/>
            <a:ext cx="6057900" cy="584775"/>
          </a:xfrm>
          <a:prstGeom prst="rect">
            <a:avLst/>
          </a:prstGeom>
        </p:spPr>
        <p:txBody>
          <a:bodyPr wrap="square">
            <a:spAutoFit/>
          </a:bodyPr>
          <a:lstStyle/>
          <a:p>
            <a:r>
              <a:rPr lang="es-ES" sz="3200" dirty="0"/>
              <a:t>Análisis de un campo solar real</a:t>
            </a:r>
            <a:endParaRPr lang="es-ES" sz="3200" b="1" dirty="0"/>
          </a:p>
        </p:txBody>
      </p:sp>
    </p:spTree>
    <p:extLst>
      <p:ext uri="{BB962C8B-B14F-4D97-AF65-F5344CB8AC3E}">
        <p14:creationId xmlns:p14="http://schemas.microsoft.com/office/powerpoint/2010/main" val="587207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67D163-6179-4BB8-B8F9-E503EC2F42E8}"/>
              </a:ext>
            </a:extLst>
          </p:cNvPr>
          <p:cNvSpPr>
            <a:spLocks noGrp="1"/>
          </p:cNvSpPr>
          <p:nvPr>
            <p:ph type="ctrTitle"/>
          </p:nvPr>
        </p:nvSpPr>
        <p:spPr>
          <a:xfrm>
            <a:off x="1524000" y="1018267"/>
            <a:ext cx="9144000" cy="947057"/>
          </a:xfrm>
        </p:spPr>
        <p:txBody>
          <a:bodyPr/>
          <a:lstStyle/>
          <a:p>
            <a:r>
              <a:rPr lang="es-ES" dirty="0"/>
              <a:t>Conclusiones</a:t>
            </a:r>
          </a:p>
        </p:txBody>
      </p:sp>
      <p:sp>
        <p:nvSpPr>
          <p:cNvPr id="4" name="Marcador de número de diapositiva 3">
            <a:extLst>
              <a:ext uri="{FF2B5EF4-FFF2-40B4-BE49-F238E27FC236}">
                <a16:creationId xmlns:a16="http://schemas.microsoft.com/office/drawing/2014/main" id="{77EF91F6-B680-4AAA-BECD-4EEBF051C782}"/>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25</a:t>
            </a:fld>
            <a:endParaRPr lang="es-ES" dirty="0"/>
          </a:p>
        </p:txBody>
      </p:sp>
      <p:pic>
        <p:nvPicPr>
          <p:cNvPr id="5" name="Imagen 4" descr="Imagen que contiene dibujo, plato&#10;&#10;Descripción generada automáticamente">
            <a:extLst>
              <a:ext uri="{FF2B5EF4-FFF2-40B4-BE49-F238E27FC236}">
                <a16:creationId xmlns:a16="http://schemas.microsoft.com/office/drawing/2014/main" id="{892BAE32-B8A7-422B-855D-E3B675E7253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3" name="CuadroTexto 2">
            <a:extLst>
              <a:ext uri="{FF2B5EF4-FFF2-40B4-BE49-F238E27FC236}">
                <a16:creationId xmlns:a16="http://schemas.microsoft.com/office/drawing/2014/main" id="{DEF17A89-6A49-4CC5-A2E4-06F43C430250}"/>
              </a:ext>
            </a:extLst>
          </p:cNvPr>
          <p:cNvSpPr txBox="1"/>
          <p:nvPr/>
        </p:nvSpPr>
        <p:spPr>
          <a:xfrm>
            <a:off x="2681287" y="2146413"/>
            <a:ext cx="7172325" cy="2862322"/>
          </a:xfrm>
          <a:prstGeom prst="rect">
            <a:avLst/>
          </a:prstGeom>
          <a:noFill/>
        </p:spPr>
        <p:txBody>
          <a:bodyPr wrap="square" rtlCol="0">
            <a:spAutoFit/>
          </a:bodyPr>
          <a:lstStyle/>
          <a:p>
            <a:pPr marL="285750" indent="-285750">
              <a:buFontTx/>
              <a:buChar char="-"/>
            </a:pPr>
            <a:r>
              <a:rPr lang="es-ES" dirty="0"/>
              <a:t>Hemos aprovechado las posibilidades que ofrece Python y su entorno de librerías para desarrollar una </a:t>
            </a:r>
            <a:r>
              <a:rPr lang="es-ES" b="1" dirty="0"/>
              <a:t>herramienta potente y versátil</a:t>
            </a:r>
            <a:r>
              <a:rPr lang="es-ES" dirty="0"/>
              <a:t> que puede tener interés con fines</a:t>
            </a:r>
            <a:r>
              <a:rPr lang="es-ES" b="1" dirty="0"/>
              <a:t> productivos y educativos</a:t>
            </a:r>
            <a:r>
              <a:rPr lang="es-ES" dirty="0"/>
              <a:t>.</a:t>
            </a:r>
          </a:p>
          <a:p>
            <a:pPr marL="285750" indent="-285750">
              <a:buFontTx/>
              <a:buChar char="-"/>
            </a:pPr>
            <a:r>
              <a:rPr lang="es-ES" dirty="0"/>
              <a:t>Se ha preparado una </a:t>
            </a:r>
            <a:r>
              <a:rPr lang="es-ES" b="1" dirty="0"/>
              <a:t>base de datos  </a:t>
            </a:r>
            <a:r>
              <a:rPr lang="es-ES" dirty="0"/>
              <a:t>que incluye varios modelos de absorbedores, concentradores y fluidos caloportadores</a:t>
            </a:r>
          </a:p>
          <a:p>
            <a:pPr marL="285750" indent="-285750">
              <a:buFontTx/>
              <a:buChar char="-"/>
            </a:pPr>
            <a:r>
              <a:rPr lang="es-ES" dirty="0"/>
              <a:t>Puede </a:t>
            </a:r>
            <a:r>
              <a:rPr lang="es-ES" b="1" dirty="0"/>
              <a:t>ampliarse</a:t>
            </a:r>
            <a:r>
              <a:rPr lang="es-ES" dirty="0"/>
              <a:t> con nuevas clases para el modelado de otros sistemas, extendiendo el alcance de la simulación a toda la planta.</a:t>
            </a:r>
          </a:p>
          <a:p>
            <a:pPr marL="285750" indent="-285750">
              <a:buFontTx/>
              <a:buChar char="-"/>
            </a:pPr>
            <a:r>
              <a:rPr lang="es-ES" dirty="0"/>
              <a:t>Modelar el resto de planta permitiría  estudiar la </a:t>
            </a:r>
            <a:r>
              <a:rPr lang="es-ES" b="1" dirty="0"/>
              <a:t>optimización del funcionamiento del conjunto </a:t>
            </a:r>
            <a:r>
              <a:rPr lang="es-ES" dirty="0"/>
              <a:t> y del </a:t>
            </a:r>
            <a:r>
              <a:rPr lang="es-ES" b="1" dirty="0"/>
              <a:t>acoplamiento del campo solar con el bloque de potencia</a:t>
            </a:r>
            <a:r>
              <a:rPr lang="es-ES" dirty="0"/>
              <a:t>.</a:t>
            </a:r>
          </a:p>
        </p:txBody>
      </p:sp>
      <p:sp>
        <p:nvSpPr>
          <p:cNvPr id="6" name="CuadroTexto 5">
            <a:extLst>
              <a:ext uri="{FF2B5EF4-FFF2-40B4-BE49-F238E27FC236}">
                <a16:creationId xmlns:a16="http://schemas.microsoft.com/office/drawing/2014/main" id="{A6721842-DD96-4807-849A-EFB844FCF036}"/>
              </a:ext>
            </a:extLst>
          </p:cNvPr>
          <p:cNvSpPr txBox="1"/>
          <p:nvPr/>
        </p:nvSpPr>
        <p:spPr>
          <a:xfrm>
            <a:off x="4608330" y="5508540"/>
            <a:ext cx="3187700" cy="369332"/>
          </a:xfrm>
          <a:prstGeom prst="rect">
            <a:avLst/>
          </a:prstGeom>
          <a:noFill/>
        </p:spPr>
        <p:txBody>
          <a:bodyPr wrap="square" rtlCol="0">
            <a:spAutoFit/>
          </a:bodyPr>
          <a:lstStyle/>
          <a:p>
            <a:r>
              <a:rPr lang="es-ES" dirty="0"/>
              <a:t>Muchas gracias por su atención</a:t>
            </a:r>
          </a:p>
        </p:txBody>
      </p:sp>
    </p:spTree>
    <p:extLst>
      <p:ext uri="{BB962C8B-B14F-4D97-AF65-F5344CB8AC3E}">
        <p14:creationId xmlns:p14="http://schemas.microsoft.com/office/powerpoint/2010/main" val="2057379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E670F4-757D-4E64-A466-177F40E3A88A}"/>
              </a:ext>
            </a:extLst>
          </p:cNvPr>
          <p:cNvSpPr>
            <a:spLocks noGrp="1"/>
          </p:cNvSpPr>
          <p:nvPr>
            <p:ph type="title"/>
          </p:nvPr>
        </p:nvSpPr>
        <p:spPr>
          <a:xfrm>
            <a:off x="1566862" y="443140"/>
            <a:ext cx="9525000" cy="659493"/>
          </a:xfrm>
        </p:spPr>
        <p:txBody>
          <a:bodyPr>
            <a:noAutofit/>
          </a:bodyPr>
          <a:lstStyle/>
          <a:p>
            <a:r>
              <a:rPr lang="es-ES" dirty="0"/>
              <a:t>Objetivos de este trabajo final de grado</a:t>
            </a:r>
            <a:br>
              <a:rPr lang="es-ES" sz="2000" dirty="0">
                <a:solidFill>
                  <a:schemeClr val="bg1">
                    <a:lumMod val="65000"/>
                  </a:schemeClr>
                </a:solidFill>
              </a:rPr>
            </a:br>
            <a:endParaRPr lang="es-ES" sz="2000" dirty="0">
              <a:solidFill>
                <a:schemeClr val="bg1">
                  <a:lumMod val="65000"/>
                </a:schemeClr>
              </a:solidFill>
            </a:endParaRPr>
          </a:p>
        </p:txBody>
      </p:sp>
      <p:sp>
        <p:nvSpPr>
          <p:cNvPr id="3" name="Marcador de contenido 2">
            <a:extLst>
              <a:ext uri="{FF2B5EF4-FFF2-40B4-BE49-F238E27FC236}">
                <a16:creationId xmlns:a16="http://schemas.microsoft.com/office/drawing/2014/main" id="{4D135F82-9938-4518-BABC-6BE97E9BA494}"/>
              </a:ext>
            </a:extLst>
          </p:cNvPr>
          <p:cNvSpPr>
            <a:spLocks noGrp="1"/>
          </p:cNvSpPr>
          <p:nvPr>
            <p:ph idx="1"/>
          </p:nvPr>
        </p:nvSpPr>
        <p:spPr>
          <a:xfrm>
            <a:off x="838200" y="1832429"/>
            <a:ext cx="10515600" cy="2253796"/>
          </a:xfrm>
        </p:spPr>
        <p:txBody>
          <a:bodyPr>
            <a:normAutofit fontScale="92500" lnSpcReduction="10000"/>
          </a:bodyPr>
          <a:lstStyle/>
          <a:p>
            <a:r>
              <a:rPr lang="es-ES" dirty="0"/>
              <a:t>Estudiar el funcionamiento de los </a:t>
            </a:r>
            <a:r>
              <a:rPr lang="es-ES" b="1" dirty="0"/>
              <a:t>concentradores cilindro-parabólicos (CCP) </a:t>
            </a:r>
            <a:r>
              <a:rPr lang="es-ES" dirty="0"/>
              <a:t>y concretamente el </a:t>
            </a:r>
            <a:r>
              <a:rPr lang="es-ES" b="1" dirty="0"/>
              <a:t>modelo matemático de 4º Orden para el cálculo de su rendimiento térmico </a:t>
            </a:r>
            <a:r>
              <a:rPr lang="es-ES" dirty="0"/>
              <a:t>propuesto por el Prof. Barbero</a:t>
            </a:r>
          </a:p>
          <a:p>
            <a:r>
              <a:rPr lang="es-ES" dirty="0"/>
              <a:t>Explorar las posibilidades de </a:t>
            </a:r>
            <a:r>
              <a:rPr lang="es-ES" b="1" dirty="0"/>
              <a:t>Python</a:t>
            </a:r>
            <a:r>
              <a:rPr lang="es-ES" dirty="0"/>
              <a:t> para la simulación y adquirir habilidades en el uso de este lenguaje de programación y su inmenso </a:t>
            </a:r>
            <a:r>
              <a:rPr lang="es-ES" b="1" dirty="0"/>
              <a:t>entorno de librerías</a:t>
            </a:r>
          </a:p>
          <a:p>
            <a:endParaRPr lang="es-ES" dirty="0"/>
          </a:p>
          <a:p>
            <a:endParaRPr lang="es-ES" dirty="0"/>
          </a:p>
        </p:txBody>
      </p:sp>
      <p:sp>
        <p:nvSpPr>
          <p:cNvPr id="4" name="Marcador de número de diapositiva 3">
            <a:extLst>
              <a:ext uri="{FF2B5EF4-FFF2-40B4-BE49-F238E27FC236}">
                <a16:creationId xmlns:a16="http://schemas.microsoft.com/office/drawing/2014/main" id="{D8D06DFD-242C-4F92-B610-6E7FEBFE34E1}"/>
              </a:ext>
            </a:extLst>
          </p:cNvPr>
          <p:cNvSpPr>
            <a:spLocks noGrp="1"/>
          </p:cNvSpPr>
          <p:nvPr>
            <p:ph type="sldNum" sz="quarter" idx="12"/>
          </p:nvPr>
        </p:nvSpPr>
        <p:spPr/>
        <p:txBody>
          <a:bodyPr/>
          <a:lstStyle/>
          <a:p>
            <a:fld id="{20EA9665-9B19-4680-86B1-968A8B4A3923}" type="slidenum">
              <a:rPr lang="es-ES" smtClean="0"/>
              <a:t>3</a:t>
            </a:fld>
            <a:endParaRPr lang="es-ES"/>
          </a:p>
        </p:txBody>
      </p:sp>
      <p:sp>
        <p:nvSpPr>
          <p:cNvPr id="9" name="Rectángulo 8">
            <a:extLst>
              <a:ext uri="{FF2B5EF4-FFF2-40B4-BE49-F238E27FC236}">
                <a16:creationId xmlns:a16="http://schemas.microsoft.com/office/drawing/2014/main" id="{0FFF6DCD-BDE6-4798-B25C-8BD84C8C0914}"/>
              </a:ext>
            </a:extLst>
          </p:cNvPr>
          <p:cNvSpPr/>
          <p:nvPr/>
        </p:nvSpPr>
        <p:spPr>
          <a:xfrm>
            <a:off x="2060822" y="4621435"/>
            <a:ext cx="1739647" cy="11792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Sistema Físico:</a:t>
            </a:r>
          </a:p>
          <a:p>
            <a:pPr algn="ctr"/>
            <a:r>
              <a:rPr lang="es-ES" dirty="0"/>
              <a:t>CCP</a:t>
            </a:r>
          </a:p>
        </p:txBody>
      </p:sp>
      <p:sp>
        <p:nvSpPr>
          <p:cNvPr id="10" name="Rectángulo 9">
            <a:extLst>
              <a:ext uri="{FF2B5EF4-FFF2-40B4-BE49-F238E27FC236}">
                <a16:creationId xmlns:a16="http://schemas.microsoft.com/office/drawing/2014/main" id="{11337B01-DB9E-427E-946E-D7759CD93F54}"/>
              </a:ext>
            </a:extLst>
          </p:cNvPr>
          <p:cNvSpPr/>
          <p:nvPr/>
        </p:nvSpPr>
        <p:spPr>
          <a:xfrm>
            <a:off x="5075491" y="4657725"/>
            <a:ext cx="1739647"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Modelo matemático:</a:t>
            </a:r>
          </a:p>
          <a:p>
            <a:pPr algn="ctr"/>
            <a:r>
              <a:rPr lang="es-ES" dirty="0"/>
              <a:t>Modelo de 4º Orden</a:t>
            </a:r>
          </a:p>
        </p:txBody>
      </p:sp>
      <p:sp>
        <p:nvSpPr>
          <p:cNvPr id="11" name="Rectángulo 10">
            <a:extLst>
              <a:ext uri="{FF2B5EF4-FFF2-40B4-BE49-F238E27FC236}">
                <a16:creationId xmlns:a16="http://schemas.microsoft.com/office/drawing/2014/main" id="{E5E201E3-3F03-4A19-B6D8-B61CE2CBB406}"/>
              </a:ext>
            </a:extLst>
          </p:cNvPr>
          <p:cNvSpPr/>
          <p:nvPr/>
        </p:nvSpPr>
        <p:spPr>
          <a:xfrm>
            <a:off x="8086727" y="4657724"/>
            <a:ext cx="154305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Simulación:</a:t>
            </a:r>
          </a:p>
          <a:p>
            <a:pPr algn="ctr"/>
            <a:r>
              <a:rPr lang="es-ES" dirty="0"/>
              <a:t>Python 3</a:t>
            </a:r>
          </a:p>
        </p:txBody>
      </p:sp>
      <p:sp>
        <p:nvSpPr>
          <p:cNvPr id="12" name="Flecha: a la derecha 11">
            <a:extLst>
              <a:ext uri="{FF2B5EF4-FFF2-40B4-BE49-F238E27FC236}">
                <a16:creationId xmlns:a16="http://schemas.microsoft.com/office/drawing/2014/main" id="{96816300-839B-4981-826C-43EAC62A6D60}"/>
              </a:ext>
            </a:extLst>
          </p:cNvPr>
          <p:cNvSpPr/>
          <p:nvPr/>
        </p:nvSpPr>
        <p:spPr>
          <a:xfrm>
            <a:off x="3957636" y="4886325"/>
            <a:ext cx="978408" cy="484632"/>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a la derecha 12">
            <a:extLst>
              <a:ext uri="{FF2B5EF4-FFF2-40B4-BE49-F238E27FC236}">
                <a16:creationId xmlns:a16="http://schemas.microsoft.com/office/drawing/2014/main" id="{A076E5A8-5318-41DC-9984-6C5008AE2158}"/>
              </a:ext>
            </a:extLst>
          </p:cNvPr>
          <p:cNvSpPr/>
          <p:nvPr/>
        </p:nvSpPr>
        <p:spPr>
          <a:xfrm>
            <a:off x="6968872" y="4886325"/>
            <a:ext cx="978408" cy="484632"/>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descr="Imagen que contiene dibujo, plato&#10;&#10;Descripción generada automáticamente">
            <a:extLst>
              <a:ext uri="{FF2B5EF4-FFF2-40B4-BE49-F238E27FC236}">
                <a16:creationId xmlns:a16="http://schemas.microsoft.com/office/drawing/2014/main" id="{442072D6-5CDA-4506-9B35-7662439E684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Tree>
    <p:extLst>
      <p:ext uri="{BB962C8B-B14F-4D97-AF65-F5344CB8AC3E}">
        <p14:creationId xmlns:p14="http://schemas.microsoft.com/office/powerpoint/2010/main" val="1010779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6BD5C9-74F5-4E20-A92E-DD5B0E52B9E3}"/>
              </a:ext>
            </a:extLst>
          </p:cNvPr>
          <p:cNvSpPr>
            <a:spLocks noGrp="1"/>
          </p:cNvSpPr>
          <p:nvPr>
            <p:ph type="title"/>
          </p:nvPr>
        </p:nvSpPr>
        <p:spPr>
          <a:xfrm>
            <a:off x="2214438" y="1007633"/>
            <a:ext cx="8314959" cy="412518"/>
          </a:xfrm>
        </p:spPr>
        <p:txBody>
          <a:bodyPr>
            <a:normAutofit fontScale="90000"/>
          </a:bodyPr>
          <a:lstStyle/>
          <a:p>
            <a:r>
              <a:rPr lang="es-ES" sz="3600" dirty="0"/>
              <a:t>Elementos principales de la Tecnología CCP</a:t>
            </a:r>
          </a:p>
        </p:txBody>
      </p:sp>
      <p:sp>
        <p:nvSpPr>
          <p:cNvPr id="3" name="Subtítulo 2">
            <a:extLst>
              <a:ext uri="{FF2B5EF4-FFF2-40B4-BE49-F238E27FC236}">
                <a16:creationId xmlns:a16="http://schemas.microsoft.com/office/drawing/2014/main" id="{2FB9FD5B-9041-49FB-A8D0-0668272538D3}"/>
              </a:ext>
            </a:extLst>
          </p:cNvPr>
          <p:cNvSpPr>
            <a:spLocks noGrp="1"/>
          </p:cNvSpPr>
          <p:nvPr>
            <p:ph idx="1"/>
          </p:nvPr>
        </p:nvSpPr>
        <p:spPr/>
        <p:txBody>
          <a:bodyPr>
            <a:normAutofit/>
          </a:bodyPr>
          <a:lstStyle/>
          <a:p>
            <a:pPr marL="342900" indent="-342900" algn="l">
              <a:buFontTx/>
              <a:buChar char="-"/>
            </a:pPr>
            <a:r>
              <a:rPr lang="es-ES" sz="1800" dirty="0"/>
              <a:t>Concentrador / seguidor (SCA)</a:t>
            </a:r>
          </a:p>
          <a:p>
            <a:pPr marL="342900" indent="-342900">
              <a:buFontTx/>
              <a:buChar char="-"/>
            </a:pPr>
            <a:endParaRPr lang="es-ES" dirty="0"/>
          </a:p>
        </p:txBody>
      </p:sp>
      <p:sp>
        <p:nvSpPr>
          <p:cNvPr id="4" name="Marcador de número de diapositiva 3">
            <a:extLst>
              <a:ext uri="{FF2B5EF4-FFF2-40B4-BE49-F238E27FC236}">
                <a16:creationId xmlns:a16="http://schemas.microsoft.com/office/drawing/2014/main" id="{7C0B5855-18D2-42EE-B785-F84BDE8C8139}"/>
              </a:ext>
            </a:extLst>
          </p:cNvPr>
          <p:cNvSpPr>
            <a:spLocks noGrp="1"/>
          </p:cNvSpPr>
          <p:nvPr>
            <p:ph type="sldNum" sz="quarter" idx="12"/>
          </p:nvPr>
        </p:nvSpPr>
        <p:spPr/>
        <p:txBody>
          <a:bodyPr/>
          <a:lstStyle/>
          <a:p>
            <a:fld id="{20EA9665-9B19-4680-86B1-968A8B4A3923}" type="slidenum">
              <a:rPr lang="es-ES" smtClean="0"/>
              <a:t>4</a:t>
            </a:fld>
            <a:endParaRPr lang="es-ES"/>
          </a:p>
        </p:txBody>
      </p:sp>
      <p:sp>
        <p:nvSpPr>
          <p:cNvPr id="7" name="CuadroTexto 6">
            <a:extLst>
              <a:ext uri="{FF2B5EF4-FFF2-40B4-BE49-F238E27FC236}">
                <a16:creationId xmlns:a16="http://schemas.microsoft.com/office/drawing/2014/main" id="{C045C27D-E199-46B9-89A8-770802ABCD2B}"/>
              </a:ext>
            </a:extLst>
          </p:cNvPr>
          <p:cNvSpPr txBox="1"/>
          <p:nvPr/>
        </p:nvSpPr>
        <p:spPr>
          <a:xfrm>
            <a:off x="1677939" y="213988"/>
            <a:ext cx="8770620" cy="769441"/>
          </a:xfrm>
          <a:prstGeom prst="rect">
            <a:avLst/>
          </a:prstGeom>
          <a:noFill/>
        </p:spPr>
        <p:txBody>
          <a:bodyPr wrap="square" rtlCol="0">
            <a:spAutoFit/>
          </a:bodyPr>
          <a:lstStyle/>
          <a:p>
            <a:r>
              <a:rPr lang="es-ES" sz="4400" dirty="0">
                <a:latin typeface="+mj-lt"/>
                <a:ea typeface="+mj-ea"/>
                <a:cs typeface="+mj-cs"/>
              </a:rPr>
              <a:t>Sistema físico y modelo matemático</a:t>
            </a:r>
          </a:p>
        </p:txBody>
      </p:sp>
      <p:pic>
        <p:nvPicPr>
          <p:cNvPr id="10" name="Imagen 9">
            <a:extLst>
              <a:ext uri="{FF2B5EF4-FFF2-40B4-BE49-F238E27FC236}">
                <a16:creationId xmlns:a16="http://schemas.microsoft.com/office/drawing/2014/main" id="{5B7F0318-D517-4BDC-BC5C-9DE5B2BD3A53}"/>
              </a:ext>
            </a:extLst>
          </p:cNvPr>
          <p:cNvPicPr>
            <a:picLocks noChangeAspect="1"/>
          </p:cNvPicPr>
          <p:nvPr/>
        </p:nvPicPr>
        <p:blipFill>
          <a:blip r:embed="rId3"/>
          <a:stretch>
            <a:fillRect/>
          </a:stretch>
        </p:blipFill>
        <p:spPr>
          <a:xfrm>
            <a:off x="4897020" y="5759696"/>
            <a:ext cx="2277656" cy="737075"/>
          </a:xfrm>
          <a:prstGeom prst="rect">
            <a:avLst/>
          </a:prstGeom>
        </p:spPr>
      </p:pic>
      <p:pic>
        <p:nvPicPr>
          <p:cNvPr id="9" name="Imagen 8">
            <a:extLst>
              <a:ext uri="{FF2B5EF4-FFF2-40B4-BE49-F238E27FC236}">
                <a16:creationId xmlns:a16="http://schemas.microsoft.com/office/drawing/2014/main" id="{E41E71C3-158A-4018-A96D-1C8A3675E098}"/>
              </a:ext>
            </a:extLst>
          </p:cNvPr>
          <p:cNvPicPr>
            <a:picLocks noChangeAspect="1"/>
          </p:cNvPicPr>
          <p:nvPr/>
        </p:nvPicPr>
        <p:blipFill>
          <a:blip r:embed="rId4"/>
          <a:stretch>
            <a:fillRect/>
          </a:stretch>
        </p:blipFill>
        <p:spPr>
          <a:xfrm>
            <a:off x="5550201" y="4973987"/>
            <a:ext cx="1333007" cy="930955"/>
          </a:xfrm>
          <a:prstGeom prst="rect">
            <a:avLst/>
          </a:prstGeom>
        </p:spPr>
      </p:pic>
      <p:grpSp>
        <p:nvGrpSpPr>
          <p:cNvPr id="6" name="Grupo 5">
            <a:extLst>
              <a:ext uri="{FF2B5EF4-FFF2-40B4-BE49-F238E27FC236}">
                <a16:creationId xmlns:a16="http://schemas.microsoft.com/office/drawing/2014/main" id="{AD913C3E-2A55-4DB5-B6AC-FFAEFA21D231}"/>
              </a:ext>
            </a:extLst>
          </p:cNvPr>
          <p:cNvGrpSpPr/>
          <p:nvPr/>
        </p:nvGrpSpPr>
        <p:grpSpPr>
          <a:xfrm>
            <a:off x="7109202" y="4669308"/>
            <a:ext cx="2259011" cy="1557541"/>
            <a:chOff x="7737080" y="3589915"/>
            <a:chExt cx="3701584" cy="2533113"/>
          </a:xfrm>
        </p:grpSpPr>
        <p:sp>
          <p:nvSpPr>
            <p:cNvPr id="8" name="Rectángulo 7">
              <a:extLst>
                <a:ext uri="{FF2B5EF4-FFF2-40B4-BE49-F238E27FC236}">
                  <a16:creationId xmlns:a16="http://schemas.microsoft.com/office/drawing/2014/main" id="{253F60EE-DFA6-44EF-B60A-3E5C7CA7E18D}"/>
                </a:ext>
              </a:extLst>
            </p:cNvPr>
            <p:cNvSpPr/>
            <p:nvPr/>
          </p:nvSpPr>
          <p:spPr>
            <a:xfrm>
              <a:off x="8395426" y="3589915"/>
              <a:ext cx="3043238" cy="707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Modelo</a:t>
              </a:r>
              <a:r>
                <a:rPr lang="es-ES" dirty="0"/>
                <a:t> de 4º </a:t>
              </a:r>
              <a:r>
                <a:rPr lang="es-ES" sz="1600" dirty="0"/>
                <a:t>Orden</a:t>
              </a:r>
              <a:endParaRPr lang="es-ES" dirty="0"/>
            </a:p>
          </p:txBody>
        </p:sp>
        <p:sp>
          <p:nvSpPr>
            <p:cNvPr id="15" name="Rectángulo 14">
              <a:extLst>
                <a:ext uri="{FF2B5EF4-FFF2-40B4-BE49-F238E27FC236}">
                  <a16:creationId xmlns:a16="http://schemas.microsoft.com/office/drawing/2014/main" id="{BBBC82C3-0F26-4F9C-B5FA-0F365A15FBF2}"/>
                </a:ext>
              </a:extLst>
            </p:cNvPr>
            <p:cNvSpPr/>
            <p:nvPr/>
          </p:nvSpPr>
          <p:spPr>
            <a:xfrm>
              <a:off x="8395426" y="4488521"/>
              <a:ext cx="3043237"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Modelo de 1</a:t>
              </a:r>
              <a:r>
                <a:rPr lang="es-ES" sz="1600" baseline="30000" dirty="0"/>
                <a:t>er</a:t>
              </a:r>
              <a:r>
                <a:rPr lang="es-ES" sz="1600" dirty="0"/>
                <a:t> Orden</a:t>
              </a:r>
            </a:p>
          </p:txBody>
        </p:sp>
        <p:sp>
          <p:nvSpPr>
            <p:cNvPr id="16" name="Rectángulo 15">
              <a:extLst>
                <a:ext uri="{FF2B5EF4-FFF2-40B4-BE49-F238E27FC236}">
                  <a16:creationId xmlns:a16="http://schemas.microsoft.com/office/drawing/2014/main" id="{D40A53E7-6F6A-4769-A53A-E0AD379F6CAA}"/>
                </a:ext>
              </a:extLst>
            </p:cNvPr>
            <p:cNvSpPr/>
            <p:nvPr/>
          </p:nvSpPr>
          <p:spPr>
            <a:xfrm>
              <a:off x="8376376" y="5415142"/>
              <a:ext cx="3043237"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Modelo  Simplificado</a:t>
              </a:r>
            </a:p>
          </p:txBody>
        </p:sp>
        <p:sp>
          <p:nvSpPr>
            <p:cNvPr id="19" name="Abrir llave 18">
              <a:extLst>
                <a:ext uri="{FF2B5EF4-FFF2-40B4-BE49-F238E27FC236}">
                  <a16:creationId xmlns:a16="http://schemas.microsoft.com/office/drawing/2014/main" id="{E66D0856-2AE1-4429-9174-EEBB1AA47208}"/>
                </a:ext>
              </a:extLst>
            </p:cNvPr>
            <p:cNvSpPr/>
            <p:nvPr/>
          </p:nvSpPr>
          <p:spPr>
            <a:xfrm>
              <a:off x="7737080" y="3595980"/>
              <a:ext cx="531781" cy="2527048"/>
            </a:xfrm>
            <a:prstGeom prst="leftBrace">
              <a:avLst>
                <a:gd name="adj1" fmla="val 8333"/>
                <a:gd name="adj2" fmla="val 50000"/>
              </a:avLst>
            </a:prstGeom>
            <a:noFill/>
            <a:ln w="34925">
              <a:solidFill>
                <a:schemeClr val="accent1"/>
              </a:solidFill>
              <a:headEnd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grpSp>
      <p:sp>
        <p:nvSpPr>
          <p:cNvPr id="12" name="Rectángulo 11">
            <a:extLst>
              <a:ext uri="{FF2B5EF4-FFF2-40B4-BE49-F238E27FC236}">
                <a16:creationId xmlns:a16="http://schemas.microsoft.com/office/drawing/2014/main" id="{14E180F7-F4F4-4820-9ADF-9075F546092E}"/>
              </a:ext>
            </a:extLst>
          </p:cNvPr>
          <p:cNvSpPr/>
          <p:nvPr/>
        </p:nvSpPr>
        <p:spPr>
          <a:xfrm>
            <a:off x="8378380" y="1946643"/>
            <a:ext cx="2679323" cy="369332"/>
          </a:xfrm>
          <a:prstGeom prst="rect">
            <a:avLst/>
          </a:prstGeom>
        </p:spPr>
        <p:txBody>
          <a:bodyPr wrap="none">
            <a:spAutoFit/>
          </a:bodyPr>
          <a:lstStyle/>
          <a:p>
            <a:pPr marL="342900" indent="-342900">
              <a:buFontTx/>
              <a:buChar char="-"/>
            </a:pPr>
            <a:r>
              <a:rPr lang="es-ES" dirty="0"/>
              <a:t>Fluido de transferencia</a:t>
            </a:r>
          </a:p>
        </p:txBody>
      </p:sp>
      <p:sp>
        <p:nvSpPr>
          <p:cNvPr id="13" name="Rectángulo 12">
            <a:extLst>
              <a:ext uri="{FF2B5EF4-FFF2-40B4-BE49-F238E27FC236}">
                <a16:creationId xmlns:a16="http://schemas.microsoft.com/office/drawing/2014/main" id="{23D5C499-38EE-4802-9E0B-86C9657D6E8B}"/>
              </a:ext>
            </a:extLst>
          </p:cNvPr>
          <p:cNvSpPr/>
          <p:nvPr/>
        </p:nvSpPr>
        <p:spPr>
          <a:xfrm>
            <a:off x="2496162" y="5264499"/>
            <a:ext cx="2828045" cy="369332"/>
          </a:xfrm>
          <a:prstGeom prst="rect">
            <a:avLst/>
          </a:prstGeom>
        </p:spPr>
        <p:txBody>
          <a:bodyPr wrap="square">
            <a:spAutoFit/>
          </a:bodyPr>
          <a:lstStyle/>
          <a:p>
            <a:pPr marL="342900" indent="-342900">
              <a:buFontTx/>
              <a:buChar char="-"/>
            </a:pPr>
            <a:r>
              <a:rPr lang="es-ES" dirty="0"/>
              <a:t>Tubo absorbedor (HCE)</a:t>
            </a:r>
          </a:p>
        </p:txBody>
      </p:sp>
      <p:pic>
        <p:nvPicPr>
          <p:cNvPr id="17" name="Imagen 16">
            <a:extLst>
              <a:ext uri="{FF2B5EF4-FFF2-40B4-BE49-F238E27FC236}">
                <a16:creationId xmlns:a16="http://schemas.microsoft.com/office/drawing/2014/main" id="{07C12103-0EE7-4F57-BFC6-95E8559FCC19}"/>
              </a:ext>
            </a:extLst>
          </p:cNvPr>
          <p:cNvPicPr>
            <a:picLocks noChangeAspect="1"/>
          </p:cNvPicPr>
          <p:nvPr/>
        </p:nvPicPr>
        <p:blipFill>
          <a:blip r:embed="rId5"/>
          <a:stretch>
            <a:fillRect/>
          </a:stretch>
        </p:blipFill>
        <p:spPr>
          <a:xfrm>
            <a:off x="528639" y="2505594"/>
            <a:ext cx="3238450" cy="1764484"/>
          </a:xfrm>
          <a:prstGeom prst="rect">
            <a:avLst/>
          </a:prstGeom>
        </p:spPr>
      </p:pic>
      <p:grpSp>
        <p:nvGrpSpPr>
          <p:cNvPr id="20" name="Grupo 19">
            <a:extLst>
              <a:ext uri="{FF2B5EF4-FFF2-40B4-BE49-F238E27FC236}">
                <a16:creationId xmlns:a16="http://schemas.microsoft.com/office/drawing/2014/main" id="{886348FA-B814-4109-820A-DD9301DDCC86}"/>
              </a:ext>
            </a:extLst>
          </p:cNvPr>
          <p:cNvGrpSpPr/>
          <p:nvPr/>
        </p:nvGrpSpPr>
        <p:grpSpPr>
          <a:xfrm>
            <a:off x="8664195" y="2577437"/>
            <a:ext cx="2133600" cy="1533844"/>
            <a:chOff x="4670705" y="2704936"/>
            <a:chExt cx="6519809" cy="3470893"/>
          </a:xfrm>
        </p:grpSpPr>
        <p:pic>
          <p:nvPicPr>
            <p:cNvPr id="22" name="Imagen 21">
              <a:extLst>
                <a:ext uri="{FF2B5EF4-FFF2-40B4-BE49-F238E27FC236}">
                  <a16:creationId xmlns:a16="http://schemas.microsoft.com/office/drawing/2014/main" id="{0153BAC7-3A51-48B5-915E-BD2A04B944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2210" y="2704936"/>
              <a:ext cx="3158304" cy="2365249"/>
            </a:xfrm>
            <a:prstGeom prst="rect">
              <a:avLst/>
            </a:prstGeom>
          </p:spPr>
        </p:pic>
        <p:pic>
          <p:nvPicPr>
            <p:cNvPr id="23" name="Imagen 22" descr="Imagen que contiene estacionado, pantalla, calle&#10;&#10;Descripción generada automáticamente">
              <a:extLst>
                <a:ext uri="{FF2B5EF4-FFF2-40B4-BE49-F238E27FC236}">
                  <a16:creationId xmlns:a16="http://schemas.microsoft.com/office/drawing/2014/main" id="{55E0D934-412C-4F99-B57C-337688B129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7821" y="3162527"/>
              <a:ext cx="3268778" cy="2455183"/>
            </a:xfrm>
            <a:prstGeom prst="rect">
              <a:avLst/>
            </a:prstGeom>
          </p:spPr>
        </p:pic>
        <p:pic>
          <p:nvPicPr>
            <p:cNvPr id="24" name="Imagen 23" descr="Imagen que contiene grande, pantalla&#10;&#10;Descripción generada automáticamente">
              <a:extLst>
                <a:ext uri="{FF2B5EF4-FFF2-40B4-BE49-F238E27FC236}">
                  <a16:creationId xmlns:a16="http://schemas.microsoft.com/office/drawing/2014/main" id="{AA82E093-8CF6-464E-8CFB-BA27E8A9D6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0705" y="3720647"/>
              <a:ext cx="3268777" cy="2455182"/>
            </a:xfrm>
            <a:prstGeom prst="rect">
              <a:avLst/>
            </a:prstGeom>
          </p:spPr>
        </p:pic>
      </p:grpSp>
      <p:pic>
        <p:nvPicPr>
          <p:cNvPr id="2050" name="Picture 2" descr="ptc2">
            <a:extLst>
              <a:ext uri="{FF2B5EF4-FFF2-40B4-BE49-F238E27FC236}">
                <a16:creationId xmlns:a16="http://schemas.microsoft.com/office/drawing/2014/main" id="{AA4CFE72-EDF6-44DC-9754-792EA0B234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3335" y="1977467"/>
            <a:ext cx="2397125" cy="1990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lecha: a la derecha 24">
            <a:extLst>
              <a:ext uri="{FF2B5EF4-FFF2-40B4-BE49-F238E27FC236}">
                <a16:creationId xmlns:a16="http://schemas.microsoft.com/office/drawing/2014/main" id="{3AC89B77-3127-4626-9EBB-3425BF56CFDC}"/>
              </a:ext>
            </a:extLst>
          </p:cNvPr>
          <p:cNvSpPr/>
          <p:nvPr/>
        </p:nvSpPr>
        <p:spPr>
          <a:xfrm rot="10800000">
            <a:off x="4301941" y="2906275"/>
            <a:ext cx="346259" cy="240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Flecha: a la derecha 26">
            <a:extLst>
              <a:ext uri="{FF2B5EF4-FFF2-40B4-BE49-F238E27FC236}">
                <a16:creationId xmlns:a16="http://schemas.microsoft.com/office/drawing/2014/main" id="{0E2638C6-9DAC-4199-A12A-0B2EDF06453B}"/>
              </a:ext>
            </a:extLst>
          </p:cNvPr>
          <p:cNvSpPr/>
          <p:nvPr/>
        </p:nvSpPr>
        <p:spPr>
          <a:xfrm>
            <a:off x="7719928" y="2906275"/>
            <a:ext cx="346259" cy="240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Flecha: a la derecha 27">
            <a:extLst>
              <a:ext uri="{FF2B5EF4-FFF2-40B4-BE49-F238E27FC236}">
                <a16:creationId xmlns:a16="http://schemas.microsoft.com/office/drawing/2014/main" id="{D41F499E-29D3-4EF1-8D3B-CA39708BC48F}"/>
              </a:ext>
            </a:extLst>
          </p:cNvPr>
          <p:cNvSpPr/>
          <p:nvPr/>
        </p:nvSpPr>
        <p:spPr>
          <a:xfrm rot="5400000">
            <a:off x="6078767" y="4241752"/>
            <a:ext cx="346259" cy="240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descr="Imagen que contiene dibujo, plato&#10;&#10;Descripción generada automáticamente">
            <a:extLst>
              <a:ext uri="{FF2B5EF4-FFF2-40B4-BE49-F238E27FC236}">
                <a16:creationId xmlns:a16="http://schemas.microsoft.com/office/drawing/2014/main" id="{496BD29C-C696-4CEC-AC79-2932C4DDB8D2}"/>
              </a:ext>
            </a:extLst>
          </p:cNvPr>
          <p:cNvPicPr>
            <a:picLocks noChangeAspect="1"/>
          </p:cNvPicPr>
          <p:nvPr/>
        </p:nvPicPr>
        <p:blipFill>
          <a:blip r:embed="rId10">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Tree>
    <p:extLst>
      <p:ext uri="{BB962C8B-B14F-4D97-AF65-F5344CB8AC3E}">
        <p14:creationId xmlns:p14="http://schemas.microsoft.com/office/powerpoint/2010/main" val="1716334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4C2C77A1-D4D5-4111-9844-C26910B2FB81}"/>
              </a:ext>
            </a:extLst>
          </p:cNvPr>
          <p:cNvSpPr/>
          <p:nvPr/>
        </p:nvSpPr>
        <p:spPr>
          <a:xfrm>
            <a:off x="3875219" y="4497925"/>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1E9F0F25-A72D-4E0E-B823-15E639632796}"/>
              </a:ext>
            </a:extLst>
          </p:cNvPr>
          <p:cNvSpPr>
            <a:spLocks noGrp="1"/>
          </p:cNvSpPr>
          <p:nvPr>
            <p:ph type="ctrTitle"/>
          </p:nvPr>
        </p:nvSpPr>
        <p:spPr>
          <a:xfrm>
            <a:off x="1524000" y="349135"/>
            <a:ext cx="9144000" cy="736715"/>
          </a:xfrm>
        </p:spPr>
        <p:txBody>
          <a:bodyPr>
            <a:normAutofit/>
          </a:bodyPr>
          <a:lstStyle/>
          <a:p>
            <a:r>
              <a:rPr lang="es-ES" sz="4400" dirty="0"/>
              <a:t>Modelado mediante POO</a:t>
            </a:r>
          </a:p>
        </p:txBody>
      </p:sp>
      <p:sp>
        <p:nvSpPr>
          <p:cNvPr id="4" name="Marcador de número de diapositiva 3">
            <a:extLst>
              <a:ext uri="{FF2B5EF4-FFF2-40B4-BE49-F238E27FC236}">
                <a16:creationId xmlns:a16="http://schemas.microsoft.com/office/drawing/2014/main" id="{AF38F7D7-6C46-4F9A-8997-6EB1760C8E8B}"/>
              </a:ext>
            </a:extLst>
          </p:cNvPr>
          <p:cNvSpPr>
            <a:spLocks noGrp="1"/>
          </p:cNvSpPr>
          <p:nvPr>
            <p:ph type="sldNum" sz="quarter" idx="12"/>
          </p:nvPr>
        </p:nvSpPr>
        <p:spPr>
          <a:xfrm>
            <a:off x="8571338" y="6302608"/>
            <a:ext cx="2743200" cy="365125"/>
          </a:xfrm>
        </p:spPr>
        <p:txBody>
          <a:bodyPr/>
          <a:lstStyle/>
          <a:p>
            <a:fld id="{20EA9665-9B19-4680-86B1-968A8B4A3923}" type="slidenum">
              <a:rPr lang="es-ES" smtClean="0"/>
              <a:t>5</a:t>
            </a:fld>
            <a:endParaRPr lang="es-ES" dirty="0"/>
          </a:p>
        </p:txBody>
      </p:sp>
      <p:pic>
        <p:nvPicPr>
          <p:cNvPr id="5" name="Imagen 4" descr="Imagen que contiene exterior, avión, grande, agua&#10;&#10;Descripción generada automáticamente">
            <a:extLst>
              <a:ext uri="{FF2B5EF4-FFF2-40B4-BE49-F238E27FC236}">
                <a16:creationId xmlns:a16="http://schemas.microsoft.com/office/drawing/2014/main" id="{80E0B73E-AE4C-4152-95FA-06587C9D8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8199" y="1807501"/>
            <a:ext cx="1529085" cy="1710062"/>
          </a:xfrm>
          <a:prstGeom prst="rect">
            <a:avLst/>
          </a:prstGeom>
        </p:spPr>
      </p:pic>
      <p:sp>
        <p:nvSpPr>
          <p:cNvPr id="6" name="Rectángulo 5">
            <a:extLst>
              <a:ext uri="{FF2B5EF4-FFF2-40B4-BE49-F238E27FC236}">
                <a16:creationId xmlns:a16="http://schemas.microsoft.com/office/drawing/2014/main" id="{F811617C-CDC3-4679-93D1-9E9D76E84775}"/>
              </a:ext>
            </a:extLst>
          </p:cNvPr>
          <p:cNvSpPr/>
          <p:nvPr/>
        </p:nvSpPr>
        <p:spPr>
          <a:xfrm>
            <a:off x="803883" y="2206721"/>
            <a:ext cx="2426337" cy="923330"/>
          </a:xfrm>
          <a:prstGeom prst="rect">
            <a:avLst/>
          </a:prstGeom>
        </p:spPr>
        <p:txBody>
          <a:bodyPr wrap="square">
            <a:spAutoFit/>
          </a:bodyPr>
          <a:lstStyle/>
          <a:p>
            <a:pPr marL="342900" indent="-342900">
              <a:buFontTx/>
              <a:buChar char="-"/>
            </a:pPr>
            <a:r>
              <a:rPr lang="es-ES" dirty="0"/>
              <a:t>Cada sistema físico se representa mediante una Clase</a:t>
            </a:r>
          </a:p>
        </p:txBody>
      </p:sp>
      <p:sp>
        <p:nvSpPr>
          <p:cNvPr id="7" name="Rectángulo 6">
            <a:extLst>
              <a:ext uri="{FF2B5EF4-FFF2-40B4-BE49-F238E27FC236}">
                <a16:creationId xmlns:a16="http://schemas.microsoft.com/office/drawing/2014/main" id="{C051D536-E341-49C9-A17D-ADC39B1149A7}"/>
              </a:ext>
            </a:extLst>
          </p:cNvPr>
          <p:cNvSpPr/>
          <p:nvPr/>
        </p:nvSpPr>
        <p:spPr>
          <a:xfrm>
            <a:off x="803883" y="4471445"/>
            <a:ext cx="2928938" cy="1754326"/>
          </a:xfrm>
          <a:prstGeom prst="rect">
            <a:avLst/>
          </a:prstGeom>
        </p:spPr>
        <p:txBody>
          <a:bodyPr wrap="square">
            <a:spAutoFit/>
          </a:bodyPr>
          <a:lstStyle/>
          <a:p>
            <a:pPr marL="342900" indent="-342900">
              <a:buFontTx/>
              <a:buChar char="-"/>
            </a:pPr>
            <a:r>
              <a:rPr lang="es-ES" dirty="0"/>
              <a:t>La clase dispone de métodos de entrada/salida de información para interactuar con otras clases</a:t>
            </a:r>
          </a:p>
        </p:txBody>
      </p:sp>
      <p:sp>
        <p:nvSpPr>
          <p:cNvPr id="9" name="Flecha: a la derecha 8">
            <a:extLst>
              <a:ext uri="{FF2B5EF4-FFF2-40B4-BE49-F238E27FC236}">
                <a16:creationId xmlns:a16="http://schemas.microsoft.com/office/drawing/2014/main" id="{71690E62-A740-443F-AC8F-EF132147698D}"/>
              </a:ext>
            </a:extLst>
          </p:cNvPr>
          <p:cNvSpPr/>
          <p:nvPr/>
        </p:nvSpPr>
        <p:spPr>
          <a:xfrm>
            <a:off x="3461078" y="4815266"/>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DABA7277-21BE-4F86-8275-3FDB330E20C4}"/>
              </a:ext>
            </a:extLst>
          </p:cNvPr>
          <p:cNvSpPr/>
          <p:nvPr/>
        </p:nvSpPr>
        <p:spPr>
          <a:xfrm>
            <a:off x="6274074" y="1899699"/>
            <a:ext cx="1579278" cy="369332"/>
          </a:xfrm>
          <a:prstGeom prst="rect">
            <a:avLst/>
          </a:prstGeom>
        </p:spPr>
        <p:txBody>
          <a:bodyPr wrap="none">
            <a:spAutoFit/>
          </a:bodyPr>
          <a:lstStyle/>
          <a:p>
            <a:pPr marL="342900" indent="-342900">
              <a:buFontTx/>
              <a:buChar char="-"/>
            </a:pPr>
            <a:r>
              <a:rPr lang="es-ES" dirty="0"/>
              <a:t>Es modular</a:t>
            </a:r>
          </a:p>
        </p:txBody>
      </p:sp>
      <p:sp>
        <p:nvSpPr>
          <p:cNvPr id="17" name="Rectángulo 16">
            <a:extLst>
              <a:ext uri="{FF2B5EF4-FFF2-40B4-BE49-F238E27FC236}">
                <a16:creationId xmlns:a16="http://schemas.microsoft.com/office/drawing/2014/main" id="{72EAEE15-AF21-480D-9DA0-A74F3D476865}"/>
              </a:ext>
            </a:extLst>
          </p:cNvPr>
          <p:cNvSpPr/>
          <p:nvPr/>
        </p:nvSpPr>
        <p:spPr>
          <a:xfrm>
            <a:off x="6274074" y="3535135"/>
            <a:ext cx="1651093" cy="369332"/>
          </a:xfrm>
          <a:prstGeom prst="rect">
            <a:avLst/>
          </a:prstGeom>
        </p:spPr>
        <p:txBody>
          <a:bodyPr wrap="square">
            <a:spAutoFit/>
          </a:bodyPr>
          <a:lstStyle/>
          <a:p>
            <a:pPr marL="342900" indent="-342900">
              <a:buFontTx/>
              <a:buChar char="-"/>
            </a:pPr>
            <a:r>
              <a:rPr lang="es-ES" dirty="0"/>
              <a:t>Es escalable</a:t>
            </a:r>
          </a:p>
        </p:txBody>
      </p:sp>
      <p:sp>
        <p:nvSpPr>
          <p:cNvPr id="18" name="Rectángulo 17">
            <a:extLst>
              <a:ext uri="{FF2B5EF4-FFF2-40B4-BE49-F238E27FC236}">
                <a16:creationId xmlns:a16="http://schemas.microsoft.com/office/drawing/2014/main" id="{F5D666AF-DB74-411E-8C2F-9567655000F8}"/>
              </a:ext>
            </a:extLst>
          </p:cNvPr>
          <p:cNvSpPr/>
          <p:nvPr/>
        </p:nvSpPr>
        <p:spPr>
          <a:xfrm>
            <a:off x="6274074" y="5372653"/>
            <a:ext cx="1460336" cy="369332"/>
          </a:xfrm>
          <a:prstGeom prst="rect">
            <a:avLst/>
          </a:prstGeom>
        </p:spPr>
        <p:txBody>
          <a:bodyPr wrap="none">
            <a:spAutoFit/>
          </a:bodyPr>
          <a:lstStyle/>
          <a:p>
            <a:pPr marL="342900" indent="-342900">
              <a:buFontTx/>
              <a:buChar char="-"/>
            </a:pPr>
            <a:r>
              <a:rPr lang="es-ES" dirty="0"/>
              <a:t>Es versátil</a:t>
            </a:r>
          </a:p>
        </p:txBody>
      </p:sp>
      <p:pic>
        <p:nvPicPr>
          <p:cNvPr id="1030" name="Picture 6" descr="Royaltyfree, Engranaje, Una Fotografía De Stock imagen png ...">
            <a:extLst>
              <a:ext uri="{FF2B5EF4-FFF2-40B4-BE49-F238E27FC236}">
                <a16:creationId xmlns:a16="http://schemas.microsoft.com/office/drawing/2014/main" id="{F38429C3-9E6E-4774-A9C3-D7EB86B33796}"/>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960633" y="4612001"/>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28" name="Flecha: a la derecha 27">
            <a:extLst>
              <a:ext uri="{FF2B5EF4-FFF2-40B4-BE49-F238E27FC236}">
                <a16:creationId xmlns:a16="http://schemas.microsoft.com/office/drawing/2014/main" id="{EF8BFFC3-E90E-405C-B814-80A8BB33D882}"/>
              </a:ext>
            </a:extLst>
          </p:cNvPr>
          <p:cNvSpPr/>
          <p:nvPr/>
        </p:nvSpPr>
        <p:spPr>
          <a:xfrm>
            <a:off x="5014314" y="4815266"/>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9" name="Grupo 38">
            <a:extLst>
              <a:ext uri="{FF2B5EF4-FFF2-40B4-BE49-F238E27FC236}">
                <a16:creationId xmlns:a16="http://schemas.microsoft.com/office/drawing/2014/main" id="{D2911ED9-F5B8-4885-9BCC-F6B8BBFB2DB4}"/>
              </a:ext>
            </a:extLst>
          </p:cNvPr>
          <p:cNvGrpSpPr/>
          <p:nvPr/>
        </p:nvGrpSpPr>
        <p:grpSpPr>
          <a:xfrm>
            <a:off x="8426215" y="3490387"/>
            <a:ext cx="712545" cy="427576"/>
            <a:chOff x="6073905" y="3363113"/>
            <a:chExt cx="1933105" cy="1023639"/>
          </a:xfrm>
        </p:grpSpPr>
        <p:sp>
          <p:nvSpPr>
            <p:cNvPr id="40" name="Rectángulo 39">
              <a:extLst>
                <a:ext uri="{FF2B5EF4-FFF2-40B4-BE49-F238E27FC236}">
                  <a16:creationId xmlns:a16="http://schemas.microsoft.com/office/drawing/2014/main" id="{48085C53-B5B1-4504-897F-6AA8BDF2D33C}"/>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Flecha: a la derecha 40">
              <a:extLst>
                <a:ext uri="{FF2B5EF4-FFF2-40B4-BE49-F238E27FC236}">
                  <a16:creationId xmlns:a16="http://schemas.microsoft.com/office/drawing/2014/main" id="{FA22BD47-BAE7-41C0-84CE-94F3B7EDB827}"/>
                </a:ext>
              </a:extLst>
            </p:cNvPr>
            <p:cNvSpPr/>
            <p:nvPr/>
          </p:nvSpPr>
          <p:spPr>
            <a:xfrm>
              <a:off x="6073905"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2" name="Picture 6" descr="Royaltyfree, Engranaje, Una Fotografía De Stock imagen png ...">
              <a:extLst>
                <a:ext uri="{FF2B5EF4-FFF2-40B4-BE49-F238E27FC236}">
                  <a16:creationId xmlns:a16="http://schemas.microsoft.com/office/drawing/2014/main" id="{B9F2B088-526A-49D3-A604-B442C872E6DF}"/>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43" name="Flecha: a la derecha 42">
              <a:extLst>
                <a:ext uri="{FF2B5EF4-FFF2-40B4-BE49-F238E27FC236}">
                  <a16:creationId xmlns:a16="http://schemas.microsoft.com/office/drawing/2014/main" id="{9F639244-4215-40FE-8EC1-E88F97D94147}"/>
                </a:ext>
              </a:extLst>
            </p:cNvPr>
            <p:cNvSpPr/>
            <p:nvPr/>
          </p:nvSpPr>
          <p:spPr>
            <a:xfrm>
              <a:off x="7627141"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52" name="Grupo 51">
            <a:extLst>
              <a:ext uri="{FF2B5EF4-FFF2-40B4-BE49-F238E27FC236}">
                <a16:creationId xmlns:a16="http://schemas.microsoft.com/office/drawing/2014/main" id="{AC6C0582-4F3C-434E-8B03-22485CF28FE6}"/>
              </a:ext>
            </a:extLst>
          </p:cNvPr>
          <p:cNvGrpSpPr/>
          <p:nvPr/>
        </p:nvGrpSpPr>
        <p:grpSpPr>
          <a:xfrm>
            <a:off x="9346150" y="5216378"/>
            <a:ext cx="430500" cy="440544"/>
            <a:chOff x="6488046" y="3363113"/>
            <a:chExt cx="1133475" cy="1023639"/>
          </a:xfrm>
        </p:grpSpPr>
        <p:sp>
          <p:nvSpPr>
            <p:cNvPr id="53" name="Rectángulo 52">
              <a:extLst>
                <a:ext uri="{FF2B5EF4-FFF2-40B4-BE49-F238E27FC236}">
                  <a16:creationId xmlns:a16="http://schemas.microsoft.com/office/drawing/2014/main" id="{DCF8539D-31EA-40B9-AB62-F09E6D64B89E}"/>
                </a:ext>
              </a:extLst>
            </p:cNvPr>
            <p:cNvSpPr/>
            <p:nvPr/>
          </p:nvSpPr>
          <p:spPr>
            <a:xfrm>
              <a:off x="6488046" y="3363113"/>
              <a:ext cx="1133475" cy="1023639"/>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5" name="Picture 6" descr="Royaltyfree, Engranaje, Una Fotografía De Stock imagen png ...">
              <a:extLst>
                <a:ext uri="{FF2B5EF4-FFF2-40B4-BE49-F238E27FC236}">
                  <a16:creationId xmlns:a16="http://schemas.microsoft.com/office/drawing/2014/main" id="{84D3B56E-19E5-4D12-AE22-BCF638970F7B}"/>
                </a:ext>
              </a:extLst>
            </p:cNvPr>
            <p:cNvPicPr>
              <a:picLocks noChangeAspect="1" noChangeArrowheads="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upo 60">
            <a:extLst>
              <a:ext uri="{FF2B5EF4-FFF2-40B4-BE49-F238E27FC236}">
                <a16:creationId xmlns:a16="http://schemas.microsoft.com/office/drawing/2014/main" id="{2AE90AB6-81FA-4A03-ACC5-CCA50837386B}"/>
              </a:ext>
            </a:extLst>
          </p:cNvPr>
          <p:cNvGrpSpPr/>
          <p:nvPr/>
        </p:nvGrpSpPr>
        <p:grpSpPr>
          <a:xfrm>
            <a:off x="10159458" y="4583980"/>
            <a:ext cx="523541" cy="549909"/>
            <a:chOff x="6488046" y="3363113"/>
            <a:chExt cx="1133475" cy="1023639"/>
          </a:xfrm>
        </p:grpSpPr>
        <p:sp>
          <p:nvSpPr>
            <p:cNvPr id="62" name="Rectángulo 61">
              <a:extLst>
                <a:ext uri="{FF2B5EF4-FFF2-40B4-BE49-F238E27FC236}">
                  <a16:creationId xmlns:a16="http://schemas.microsoft.com/office/drawing/2014/main" id="{18289147-DFC2-4812-8EFA-9549BEF8DE86}"/>
                </a:ext>
              </a:extLst>
            </p:cNvPr>
            <p:cNvSpPr/>
            <p:nvPr/>
          </p:nvSpPr>
          <p:spPr>
            <a:xfrm>
              <a:off x="6488046" y="3363113"/>
              <a:ext cx="1133475" cy="1023639"/>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Picture 6" descr="Royaltyfree, Engranaje, Una Fotografía De Stock imagen png ...">
              <a:extLst>
                <a:ext uri="{FF2B5EF4-FFF2-40B4-BE49-F238E27FC236}">
                  <a16:creationId xmlns:a16="http://schemas.microsoft.com/office/drawing/2014/main" id="{E0CB046B-AB08-40F3-AA3F-9564A9E65112}"/>
                </a:ext>
              </a:extLst>
            </p:cNvPr>
            <p:cNvPicPr>
              <a:picLocks noChangeAspect="1" noChangeArrowheads="1"/>
            </p:cNvPicPr>
            <p:nvPr/>
          </p:nvPicPr>
          <p:blipFill>
            <a:blip r:embed="rId4">
              <a:duotone>
                <a:prstClr val="black"/>
                <a:schemeClr val="accent6">
                  <a:tint val="45000"/>
                  <a:satMod val="400000"/>
                </a:schemeClr>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Rectángulo 26">
            <a:extLst>
              <a:ext uri="{FF2B5EF4-FFF2-40B4-BE49-F238E27FC236}">
                <a16:creationId xmlns:a16="http://schemas.microsoft.com/office/drawing/2014/main" id="{0487983C-5268-4151-8104-26F62DCF5CA1}"/>
              </a:ext>
            </a:extLst>
          </p:cNvPr>
          <p:cNvSpPr/>
          <p:nvPr/>
        </p:nvSpPr>
        <p:spPr>
          <a:xfrm>
            <a:off x="747604" y="1566704"/>
            <a:ext cx="4725158" cy="4773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Flecha: curvada hacia la izquierda 48">
            <a:extLst>
              <a:ext uri="{FF2B5EF4-FFF2-40B4-BE49-F238E27FC236}">
                <a16:creationId xmlns:a16="http://schemas.microsoft.com/office/drawing/2014/main" id="{08854EE6-253D-417E-A4B3-DD893185B981}"/>
              </a:ext>
            </a:extLst>
          </p:cNvPr>
          <p:cNvSpPr/>
          <p:nvPr/>
        </p:nvSpPr>
        <p:spPr>
          <a:xfrm rot="13755396" flipH="1">
            <a:off x="10263561" y="5188444"/>
            <a:ext cx="387612" cy="71101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66" name="Flecha: curvada hacia la derecha 65">
            <a:extLst>
              <a:ext uri="{FF2B5EF4-FFF2-40B4-BE49-F238E27FC236}">
                <a16:creationId xmlns:a16="http://schemas.microsoft.com/office/drawing/2014/main" id="{95196FE2-3A0A-4445-9492-84B9EA7038EA}"/>
              </a:ext>
            </a:extLst>
          </p:cNvPr>
          <p:cNvSpPr/>
          <p:nvPr/>
        </p:nvSpPr>
        <p:spPr>
          <a:xfrm rot="3139089">
            <a:off x="9482056" y="4427442"/>
            <a:ext cx="364564" cy="7221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grpSp>
        <p:nvGrpSpPr>
          <p:cNvPr id="25" name="Grupo 24">
            <a:extLst>
              <a:ext uri="{FF2B5EF4-FFF2-40B4-BE49-F238E27FC236}">
                <a16:creationId xmlns:a16="http://schemas.microsoft.com/office/drawing/2014/main" id="{FD474F44-AC22-4CEE-873E-527D2BFEB0FB}"/>
              </a:ext>
            </a:extLst>
          </p:cNvPr>
          <p:cNvGrpSpPr/>
          <p:nvPr/>
        </p:nvGrpSpPr>
        <p:grpSpPr>
          <a:xfrm>
            <a:off x="8099773" y="1566704"/>
            <a:ext cx="1933105" cy="1023639"/>
            <a:chOff x="6073905" y="3363113"/>
            <a:chExt cx="1933105" cy="1023639"/>
          </a:xfrm>
        </p:grpSpPr>
        <p:sp>
          <p:nvSpPr>
            <p:cNvPr id="29" name="Rectángulo 28">
              <a:extLst>
                <a:ext uri="{FF2B5EF4-FFF2-40B4-BE49-F238E27FC236}">
                  <a16:creationId xmlns:a16="http://schemas.microsoft.com/office/drawing/2014/main" id="{EE4A9A65-D233-4A6C-B561-20BBB21BF158}"/>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Flecha: a la derecha 29">
              <a:extLst>
                <a:ext uri="{FF2B5EF4-FFF2-40B4-BE49-F238E27FC236}">
                  <a16:creationId xmlns:a16="http://schemas.microsoft.com/office/drawing/2014/main" id="{F139697D-0F31-43DC-90AA-9817B67ED03F}"/>
                </a:ext>
              </a:extLst>
            </p:cNvPr>
            <p:cNvSpPr/>
            <p:nvPr/>
          </p:nvSpPr>
          <p:spPr>
            <a:xfrm>
              <a:off x="6073905"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1" name="Picture 6" descr="Royaltyfree, Engranaje, Una Fotografía De Stock imagen png ...">
              <a:extLst>
                <a:ext uri="{FF2B5EF4-FFF2-40B4-BE49-F238E27FC236}">
                  <a16:creationId xmlns:a16="http://schemas.microsoft.com/office/drawing/2014/main" id="{4161A5E1-42CA-4247-964D-D034E0459EC3}"/>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32" name="Flecha: a la derecha 31">
              <a:extLst>
                <a:ext uri="{FF2B5EF4-FFF2-40B4-BE49-F238E27FC236}">
                  <a16:creationId xmlns:a16="http://schemas.microsoft.com/office/drawing/2014/main" id="{BC9E89E0-FA9C-4741-81C6-E1F1AC5FBF05}"/>
                </a:ext>
              </a:extLst>
            </p:cNvPr>
            <p:cNvSpPr/>
            <p:nvPr/>
          </p:nvSpPr>
          <p:spPr>
            <a:xfrm>
              <a:off x="7627141"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34" name="Grupo 33">
            <a:extLst>
              <a:ext uri="{FF2B5EF4-FFF2-40B4-BE49-F238E27FC236}">
                <a16:creationId xmlns:a16="http://schemas.microsoft.com/office/drawing/2014/main" id="{3DE7E7B7-1AA4-4FA7-B8CD-C2886E92F7E4}"/>
              </a:ext>
            </a:extLst>
          </p:cNvPr>
          <p:cNvGrpSpPr/>
          <p:nvPr/>
        </p:nvGrpSpPr>
        <p:grpSpPr>
          <a:xfrm>
            <a:off x="9647388" y="1566704"/>
            <a:ext cx="1933105" cy="1023639"/>
            <a:chOff x="6073905" y="3363113"/>
            <a:chExt cx="1933105" cy="1023639"/>
          </a:xfrm>
        </p:grpSpPr>
        <p:sp>
          <p:nvSpPr>
            <p:cNvPr id="35" name="Rectángulo 34">
              <a:extLst>
                <a:ext uri="{FF2B5EF4-FFF2-40B4-BE49-F238E27FC236}">
                  <a16:creationId xmlns:a16="http://schemas.microsoft.com/office/drawing/2014/main" id="{CCCBD2E9-FC8C-4D7A-A897-FA21C9C34A52}"/>
                </a:ext>
              </a:extLst>
            </p:cNvPr>
            <p:cNvSpPr/>
            <p:nvPr/>
          </p:nvSpPr>
          <p:spPr>
            <a:xfrm>
              <a:off x="6488046" y="3363113"/>
              <a:ext cx="1133475" cy="1023639"/>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Flecha: a la derecha 35">
              <a:extLst>
                <a:ext uri="{FF2B5EF4-FFF2-40B4-BE49-F238E27FC236}">
                  <a16:creationId xmlns:a16="http://schemas.microsoft.com/office/drawing/2014/main" id="{277A302F-27CE-4C04-B81D-B009ED40C9E4}"/>
                </a:ext>
              </a:extLst>
            </p:cNvPr>
            <p:cNvSpPr/>
            <p:nvPr/>
          </p:nvSpPr>
          <p:spPr>
            <a:xfrm>
              <a:off x="6073905" y="3680454"/>
              <a:ext cx="379869" cy="384986"/>
            </a:xfrm>
            <a:prstGeom prst="rightArrow">
              <a:avLst>
                <a:gd name="adj1" fmla="val 27732"/>
                <a:gd name="adj2" fmla="val 50000"/>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Picture 6" descr="Royaltyfree, Engranaje, Una Fotografía De Stock imagen png ...">
              <a:extLst>
                <a:ext uri="{FF2B5EF4-FFF2-40B4-BE49-F238E27FC236}">
                  <a16:creationId xmlns:a16="http://schemas.microsoft.com/office/drawing/2014/main" id="{B13A7229-45F5-44A1-8033-9C7F9DF5C757}"/>
                </a:ext>
              </a:extLst>
            </p:cNvPr>
            <p:cNvPicPr>
              <a:picLocks noChangeAspect="1" noChangeArrowheads="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38" name="Flecha: a la derecha 37">
              <a:extLst>
                <a:ext uri="{FF2B5EF4-FFF2-40B4-BE49-F238E27FC236}">
                  <a16:creationId xmlns:a16="http://schemas.microsoft.com/office/drawing/2014/main" id="{DDFEC87E-5D48-4132-96D8-7D6A13D3B556}"/>
                </a:ext>
              </a:extLst>
            </p:cNvPr>
            <p:cNvSpPr/>
            <p:nvPr/>
          </p:nvSpPr>
          <p:spPr>
            <a:xfrm>
              <a:off x="7627141" y="3680454"/>
              <a:ext cx="379869" cy="384986"/>
            </a:xfrm>
            <a:prstGeom prst="rightArrow">
              <a:avLst>
                <a:gd name="adj1" fmla="val 27732"/>
                <a:gd name="adj2"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0" name="Grupo 9">
            <a:extLst>
              <a:ext uri="{FF2B5EF4-FFF2-40B4-BE49-F238E27FC236}">
                <a16:creationId xmlns:a16="http://schemas.microsoft.com/office/drawing/2014/main" id="{7F18E713-B1C3-48BB-AB78-0B5C558EEC44}"/>
              </a:ext>
            </a:extLst>
          </p:cNvPr>
          <p:cNvGrpSpPr/>
          <p:nvPr/>
        </p:nvGrpSpPr>
        <p:grpSpPr>
          <a:xfrm>
            <a:off x="9560050" y="3192356"/>
            <a:ext cx="2220163" cy="1023639"/>
            <a:chOff x="9560050" y="3192356"/>
            <a:chExt cx="2220163" cy="1023639"/>
          </a:xfrm>
        </p:grpSpPr>
        <p:grpSp>
          <p:nvGrpSpPr>
            <p:cNvPr id="8" name="Grupo 7">
              <a:extLst>
                <a:ext uri="{FF2B5EF4-FFF2-40B4-BE49-F238E27FC236}">
                  <a16:creationId xmlns:a16="http://schemas.microsoft.com/office/drawing/2014/main" id="{568A0BB7-95C6-4A34-A72D-E74EA62D6A8B}"/>
                </a:ext>
              </a:extLst>
            </p:cNvPr>
            <p:cNvGrpSpPr/>
            <p:nvPr/>
          </p:nvGrpSpPr>
          <p:grpSpPr>
            <a:xfrm>
              <a:off x="9826363" y="3192356"/>
              <a:ext cx="1704825" cy="1023639"/>
              <a:chOff x="9826363" y="3192356"/>
              <a:chExt cx="1704825" cy="1023639"/>
            </a:xfrm>
          </p:grpSpPr>
          <p:grpSp>
            <p:nvGrpSpPr>
              <p:cNvPr id="67" name="Grupo 66">
                <a:extLst>
                  <a:ext uri="{FF2B5EF4-FFF2-40B4-BE49-F238E27FC236}">
                    <a16:creationId xmlns:a16="http://schemas.microsoft.com/office/drawing/2014/main" id="{EE082ABB-CA88-4A2C-BED7-F7655B8F36E2}"/>
                  </a:ext>
                </a:extLst>
              </p:cNvPr>
              <p:cNvGrpSpPr/>
              <p:nvPr/>
            </p:nvGrpSpPr>
            <p:grpSpPr>
              <a:xfrm>
                <a:off x="9969633" y="3245791"/>
                <a:ext cx="712545" cy="427576"/>
                <a:chOff x="6073905" y="3363113"/>
                <a:chExt cx="1933105" cy="1023639"/>
              </a:xfrm>
            </p:grpSpPr>
            <p:sp>
              <p:nvSpPr>
                <p:cNvPr id="68" name="Rectángulo 67">
                  <a:extLst>
                    <a:ext uri="{FF2B5EF4-FFF2-40B4-BE49-F238E27FC236}">
                      <a16:creationId xmlns:a16="http://schemas.microsoft.com/office/drawing/2014/main" id="{1F173614-9A29-4E4C-BAFD-2ECF02C8064D}"/>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Flecha: a la derecha 68">
                  <a:extLst>
                    <a:ext uri="{FF2B5EF4-FFF2-40B4-BE49-F238E27FC236}">
                      <a16:creationId xmlns:a16="http://schemas.microsoft.com/office/drawing/2014/main" id="{6ECF67D4-0165-4E85-A95A-5813640BA508}"/>
                    </a:ext>
                  </a:extLst>
                </p:cNvPr>
                <p:cNvSpPr/>
                <p:nvPr/>
              </p:nvSpPr>
              <p:spPr>
                <a:xfrm>
                  <a:off x="6073905"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0" name="Picture 6" descr="Royaltyfree, Engranaje, Una Fotografía De Stock imagen png ...">
                  <a:extLst>
                    <a:ext uri="{FF2B5EF4-FFF2-40B4-BE49-F238E27FC236}">
                      <a16:creationId xmlns:a16="http://schemas.microsoft.com/office/drawing/2014/main" id="{F25402B8-CF0F-4D78-A421-8B2838DAAF10}"/>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71" name="Flecha: a la derecha 70">
                  <a:extLst>
                    <a:ext uri="{FF2B5EF4-FFF2-40B4-BE49-F238E27FC236}">
                      <a16:creationId xmlns:a16="http://schemas.microsoft.com/office/drawing/2014/main" id="{F3D2C141-2686-4BA7-A607-499CA805F1C2}"/>
                    </a:ext>
                  </a:extLst>
                </p:cNvPr>
                <p:cNvSpPr/>
                <p:nvPr/>
              </p:nvSpPr>
              <p:spPr>
                <a:xfrm>
                  <a:off x="7627141"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2" name="Grupo 71">
                <a:extLst>
                  <a:ext uri="{FF2B5EF4-FFF2-40B4-BE49-F238E27FC236}">
                    <a16:creationId xmlns:a16="http://schemas.microsoft.com/office/drawing/2014/main" id="{F0AE6251-0903-4DAC-B2AD-E8F8AFC9A94F}"/>
                  </a:ext>
                </a:extLst>
              </p:cNvPr>
              <p:cNvGrpSpPr/>
              <p:nvPr/>
            </p:nvGrpSpPr>
            <p:grpSpPr>
              <a:xfrm>
                <a:off x="9955455" y="3754711"/>
                <a:ext cx="712545" cy="427576"/>
                <a:chOff x="6073905" y="3363113"/>
                <a:chExt cx="1933105" cy="1023639"/>
              </a:xfrm>
            </p:grpSpPr>
            <p:sp>
              <p:nvSpPr>
                <p:cNvPr id="73" name="Rectángulo 72">
                  <a:extLst>
                    <a:ext uri="{FF2B5EF4-FFF2-40B4-BE49-F238E27FC236}">
                      <a16:creationId xmlns:a16="http://schemas.microsoft.com/office/drawing/2014/main" id="{9244CE65-BAB9-465D-8A64-85D55EEED3AE}"/>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4" name="Flecha: a la derecha 73">
                  <a:extLst>
                    <a:ext uri="{FF2B5EF4-FFF2-40B4-BE49-F238E27FC236}">
                      <a16:creationId xmlns:a16="http://schemas.microsoft.com/office/drawing/2014/main" id="{4466FC02-33CF-42C3-B7DF-F0DF81FE467B}"/>
                    </a:ext>
                  </a:extLst>
                </p:cNvPr>
                <p:cNvSpPr/>
                <p:nvPr/>
              </p:nvSpPr>
              <p:spPr>
                <a:xfrm>
                  <a:off x="6073905"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Picture 6" descr="Royaltyfree, Engranaje, Una Fotografía De Stock imagen png ...">
                  <a:extLst>
                    <a:ext uri="{FF2B5EF4-FFF2-40B4-BE49-F238E27FC236}">
                      <a16:creationId xmlns:a16="http://schemas.microsoft.com/office/drawing/2014/main" id="{9842E40C-875A-484F-93B9-C5BA7B904B72}"/>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76" name="Flecha: a la derecha 75">
                  <a:extLst>
                    <a:ext uri="{FF2B5EF4-FFF2-40B4-BE49-F238E27FC236}">
                      <a16:creationId xmlns:a16="http://schemas.microsoft.com/office/drawing/2014/main" id="{B6F301D8-8C1B-4C17-A8BD-FCB48A77C1D0}"/>
                    </a:ext>
                  </a:extLst>
                </p:cNvPr>
                <p:cNvSpPr/>
                <p:nvPr/>
              </p:nvSpPr>
              <p:spPr>
                <a:xfrm>
                  <a:off x="7627141"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7" name="Grupo 76">
                <a:extLst>
                  <a:ext uri="{FF2B5EF4-FFF2-40B4-BE49-F238E27FC236}">
                    <a16:creationId xmlns:a16="http://schemas.microsoft.com/office/drawing/2014/main" id="{826439FF-7C4E-4418-89A1-9EEFFDDD2618}"/>
                  </a:ext>
                </a:extLst>
              </p:cNvPr>
              <p:cNvGrpSpPr/>
              <p:nvPr/>
            </p:nvGrpSpPr>
            <p:grpSpPr>
              <a:xfrm>
                <a:off x="10763952" y="3246051"/>
                <a:ext cx="712545" cy="427576"/>
                <a:chOff x="6073905" y="3363113"/>
                <a:chExt cx="1933105" cy="1023639"/>
              </a:xfrm>
            </p:grpSpPr>
            <p:sp>
              <p:nvSpPr>
                <p:cNvPr id="78" name="Rectángulo 77">
                  <a:extLst>
                    <a:ext uri="{FF2B5EF4-FFF2-40B4-BE49-F238E27FC236}">
                      <a16:creationId xmlns:a16="http://schemas.microsoft.com/office/drawing/2014/main" id="{EF040D04-6EF0-4508-9E02-42C0725A717E}"/>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Flecha: a la derecha 78">
                  <a:extLst>
                    <a:ext uri="{FF2B5EF4-FFF2-40B4-BE49-F238E27FC236}">
                      <a16:creationId xmlns:a16="http://schemas.microsoft.com/office/drawing/2014/main" id="{4081D862-3E1D-4211-B57A-2E528A3596B3}"/>
                    </a:ext>
                  </a:extLst>
                </p:cNvPr>
                <p:cNvSpPr/>
                <p:nvPr/>
              </p:nvSpPr>
              <p:spPr>
                <a:xfrm>
                  <a:off x="6073905"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0" name="Picture 6" descr="Royaltyfree, Engranaje, Una Fotografía De Stock imagen png ...">
                  <a:extLst>
                    <a:ext uri="{FF2B5EF4-FFF2-40B4-BE49-F238E27FC236}">
                      <a16:creationId xmlns:a16="http://schemas.microsoft.com/office/drawing/2014/main" id="{AA228FFC-13B8-424A-B55A-456A3951E4DE}"/>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81" name="Flecha: a la derecha 80">
                  <a:extLst>
                    <a:ext uri="{FF2B5EF4-FFF2-40B4-BE49-F238E27FC236}">
                      <a16:creationId xmlns:a16="http://schemas.microsoft.com/office/drawing/2014/main" id="{884F4960-BA57-4767-A3E5-BC726F7F4259}"/>
                    </a:ext>
                  </a:extLst>
                </p:cNvPr>
                <p:cNvSpPr/>
                <p:nvPr/>
              </p:nvSpPr>
              <p:spPr>
                <a:xfrm>
                  <a:off x="7627141"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82" name="Grupo 81">
                <a:extLst>
                  <a:ext uri="{FF2B5EF4-FFF2-40B4-BE49-F238E27FC236}">
                    <a16:creationId xmlns:a16="http://schemas.microsoft.com/office/drawing/2014/main" id="{F611F300-5E1A-4108-9DD1-E0EDA61BB748}"/>
                  </a:ext>
                </a:extLst>
              </p:cNvPr>
              <p:cNvGrpSpPr/>
              <p:nvPr/>
            </p:nvGrpSpPr>
            <p:grpSpPr>
              <a:xfrm>
                <a:off x="10769232" y="3754711"/>
                <a:ext cx="712545" cy="427576"/>
                <a:chOff x="6073905" y="3363113"/>
                <a:chExt cx="1933105" cy="1023639"/>
              </a:xfrm>
            </p:grpSpPr>
            <p:sp>
              <p:nvSpPr>
                <p:cNvPr id="83" name="Rectángulo 82">
                  <a:extLst>
                    <a:ext uri="{FF2B5EF4-FFF2-40B4-BE49-F238E27FC236}">
                      <a16:creationId xmlns:a16="http://schemas.microsoft.com/office/drawing/2014/main" id="{B61EA23B-72FD-4273-B20F-23F6B62B0CA1}"/>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Flecha: a la derecha 83">
                  <a:extLst>
                    <a:ext uri="{FF2B5EF4-FFF2-40B4-BE49-F238E27FC236}">
                      <a16:creationId xmlns:a16="http://schemas.microsoft.com/office/drawing/2014/main" id="{050EE4AF-C9BF-4E00-95FE-C21A81ABF463}"/>
                    </a:ext>
                  </a:extLst>
                </p:cNvPr>
                <p:cNvSpPr/>
                <p:nvPr/>
              </p:nvSpPr>
              <p:spPr>
                <a:xfrm>
                  <a:off x="6073905"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5" name="Picture 6" descr="Royaltyfree, Engranaje, Una Fotografía De Stock imagen png ...">
                  <a:extLst>
                    <a:ext uri="{FF2B5EF4-FFF2-40B4-BE49-F238E27FC236}">
                      <a16:creationId xmlns:a16="http://schemas.microsoft.com/office/drawing/2014/main" id="{5E9A44F7-8E29-481D-B4E0-C6491B154DD3}"/>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86" name="Flecha: a la derecha 85">
                  <a:extLst>
                    <a:ext uri="{FF2B5EF4-FFF2-40B4-BE49-F238E27FC236}">
                      <a16:creationId xmlns:a16="http://schemas.microsoft.com/office/drawing/2014/main" id="{125A015B-0927-4F72-BF4F-768360C3DCAE}"/>
                    </a:ext>
                  </a:extLst>
                </p:cNvPr>
                <p:cNvSpPr/>
                <p:nvPr/>
              </p:nvSpPr>
              <p:spPr>
                <a:xfrm>
                  <a:off x="7627141"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 name="Rectángulo 2">
                <a:extLst>
                  <a:ext uri="{FF2B5EF4-FFF2-40B4-BE49-F238E27FC236}">
                    <a16:creationId xmlns:a16="http://schemas.microsoft.com/office/drawing/2014/main" id="{C084098C-F457-4E96-AEDC-EF373DD50B2B}"/>
                  </a:ext>
                </a:extLst>
              </p:cNvPr>
              <p:cNvSpPr/>
              <p:nvPr/>
            </p:nvSpPr>
            <p:spPr>
              <a:xfrm>
                <a:off x="9826363" y="3192356"/>
                <a:ext cx="1704825" cy="1023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87" name="Flecha: a la derecha 86">
              <a:extLst>
                <a:ext uri="{FF2B5EF4-FFF2-40B4-BE49-F238E27FC236}">
                  <a16:creationId xmlns:a16="http://schemas.microsoft.com/office/drawing/2014/main" id="{90A4AA3F-B8F5-434D-A705-DDCB380F96CF}"/>
                </a:ext>
              </a:extLst>
            </p:cNvPr>
            <p:cNvSpPr/>
            <p:nvPr/>
          </p:nvSpPr>
          <p:spPr>
            <a:xfrm>
              <a:off x="9560050" y="3565638"/>
              <a:ext cx="239866" cy="277075"/>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8" name="Flecha: a la derecha 87">
              <a:extLst>
                <a:ext uri="{FF2B5EF4-FFF2-40B4-BE49-F238E27FC236}">
                  <a16:creationId xmlns:a16="http://schemas.microsoft.com/office/drawing/2014/main" id="{AD5D20BB-EE45-4792-940F-9A1035579C78}"/>
                </a:ext>
              </a:extLst>
            </p:cNvPr>
            <p:cNvSpPr/>
            <p:nvPr/>
          </p:nvSpPr>
          <p:spPr>
            <a:xfrm>
              <a:off x="11540347" y="3565638"/>
              <a:ext cx="239866" cy="277075"/>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90" name="Grupo 89">
            <a:extLst>
              <a:ext uri="{FF2B5EF4-FFF2-40B4-BE49-F238E27FC236}">
                <a16:creationId xmlns:a16="http://schemas.microsoft.com/office/drawing/2014/main" id="{33073AA1-A3F7-44DB-954F-BDEDB4EE570E}"/>
              </a:ext>
            </a:extLst>
          </p:cNvPr>
          <p:cNvGrpSpPr/>
          <p:nvPr/>
        </p:nvGrpSpPr>
        <p:grpSpPr>
          <a:xfrm>
            <a:off x="8250630" y="5162943"/>
            <a:ext cx="1704825" cy="1023639"/>
            <a:chOff x="9826363" y="3192356"/>
            <a:chExt cx="1704825" cy="1023639"/>
          </a:xfrm>
        </p:grpSpPr>
        <p:grpSp>
          <p:nvGrpSpPr>
            <p:cNvPr id="93" name="Grupo 92">
              <a:extLst>
                <a:ext uri="{FF2B5EF4-FFF2-40B4-BE49-F238E27FC236}">
                  <a16:creationId xmlns:a16="http://schemas.microsoft.com/office/drawing/2014/main" id="{A4A4DB1E-5A16-48D9-80F1-FAF19A1DEEC6}"/>
                </a:ext>
              </a:extLst>
            </p:cNvPr>
            <p:cNvGrpSpPr/>
            <p:nvPr/>
          </p:nvGrpSpPr>
          <p:grpSpPr>
            <a:xfrm>
              <a:off x="10122284" y="3245791"/>
              <a:ext cx="417800" cy="427576"/>
              <a:chOff x="6488046" y="3363113"/>
              <a:chExt cx="1133475" cy="1023639"/>
            </a:xfrm>
          </p:grpSpPr>
          <p:sp>
            <p:nvSpPr>
              <p:cNvPr id="110" name="Rectángulo 109">
                <a:extLst>
                  <a:ext uri="{FF2B5EF4-FFF2-40B4-BE49-F238E27FC236}">
                    <a16:creationId xmlns:a16="http://schemas.microsoft.com/office/drawing/2014/main" id="{5002F4D3-B05B-4238-9914-DEF609F4DABF}"/>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2" name="Picture 6" descr="Royaltyfree, Engranaje, Una Fotografía De Stock imagen png ...">
                <a:extLst>
                  <a:ext uri="{FF2B5EF4-FFF2-40B4-BE49-F238E27FC236}">
                    <a16:creationId xmlns:a16="http://schemas.microsoft.com/office/drawing/2014/main" id="{DCA78C48-6D02-4794-BE42-9F1F50519B1C}"/>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4" name="Grupo 93">
              <a:extLst>
                <a:ext uri="{FF2B5EF4-FFF2-40B4-BE49-F238E27FC236}">
                  <a16:creationId xmlns:a16="http://schemas.microsoft.com/office/drawing/2014/main" id="{FDE34596-B9F1-457E-A3FB-E3562FD8B464}"/>
                </a:ext>
              </a:extLst>
            </p:cNvPr>
            <p:cNvGrpSpPr/>
            <p:nvPr/>
          </p:nvGrpSpPr>
          <p:grpSpPr>
            <a:xfrm>
              <a:off x="10108106" y="3754711"/>
              <a:ext cx="417800" cy="427576"/>
              <a:chOff x="6488046" y="3363113"/>
              <a:chExt cx="1133475" cy="1023639"/>
            </a:xfrm>
          </p:grpSpPr>
          <p:sp>
            <p:nvSpPr>
              <p:cNvPr id="106" name="Rectángulo 105">
                <a:extLst>
                  <a:ext uri="{FF2B5EF4-FFF2-40B4-BE49-F238E27FC236}">
                    <a16:creationId xmlns:a16="http://schemas.microsoft.com/office/drawing/2014/main" id="{AFBE0280-CB88-4C3C-886E-BF65D523D833}"/>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Picture 6" descr="Royaltyfree, Engranaje, Una Fotografía De Stock imagen png ...">
                <a:extLst>
                  <a:ext uri="{FF2B5EF4-FFF2-40B4-BE49-F238E27FC236}">
                    <a16:creationId xmlns:a16="http://schemas.microsoft.com/office/drawing/2014/main" id="{1C17B27B-53D7-4192-950A-108AEDB2E522}"/>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6" name="Grupo 95">
              <a:extLst>
                <a:ext uri="{FF2B5EF4-FFF2-40B4-BE49-F238E27FC236}">
                  <a16:creationId xmlns:a16="http://schemas.microsoft.com/office/drawing/2014/main" id="{783EAD0D-DDB6-4A21-A04C-2019AB69ACDB}"/>
                </a:ext>
              </a:extLst>
            </p:cNvPr>
            <p:cNvGrpSpPr/>
            <p:nvPr/>
          </p:nvGrpSpPr>
          <p:grpSpPr>
            <a:xfrm>
              <a:off x="10921883" y="3754711"/>
              <a:ext cx="417800" cy="427576"/>
              <a:chOff x="6488046" y="3363113"/>
              <a:chExt cx="1133475" cy="1023639"/>
            </a:xfrm>
          </p:grpSpPr>
          <p:sp>
            <p:nvSpPr>
              <p:cNvPr id="98" name="Rectángulo 97">
                <a:extLst>
                  <a:ext uri="{FF2B5EF4-FFF2-40B4-BE49-F238E27FC236}">
                    <a16:creationId xmlns:a16="http://schemas.microsoft.com/office/drawing/2014/main" id="{4027B270-BB5D-4972-BFD7-90CF0DAC6071}"/>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0" name="Picture 6" descr="Royaltyfree, Engranaje, Una Fotografía De Stock imagen png ...">
                <a:extLst>
                  <a:ext uri="{FF2B5EF4-FFF2-40B4-BE49-F238E27FC236}">
                    <a16:creationId xmlns:a16="http://schemas.microsoft.com/office/drawing/2014/main" id="{1BBA789C-71ED-4D02-A94F-10D7BCD4EE41}"/>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grpSp>
        <p:sp>
          <p:nvSpPr>
            <p:cNvPr id="97" name="Rectángulo 96">
              <a:extLst>
                <a:ext uri="{FF2B5EF4-FFF2-40B4-BE49-F238E27FC236}">
                  <a16:creationId xmlns:a16="http://schemas.microsoft.com/office/drawing/2014/main" id="{9AE99C89-94CB-405D-9AFF-D00A14D58DE2}"/>
                </a:ext>
              </a:extLst>
            </p:cNvPr>
            <p:cNvSpPr/>
            <p:nvPr/>
          </p:nvSpPr>
          <p:spPr>
            <a:xfrm>
              <a:off x="9826363" y="3192356"/>
              <a:ext cx="1704825" cy="1023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89" name="Imagen 88" descr="Imagen que contiene dibujo, plato&#10;&#10;Descripción generada automáticamente">
            <a:extLst>
              <a:ext uri="{FF2B5EF4-FFF2-40B4-BE49-F238E27FC236}">
                <a16:creationId xmlns:a16="http://schemas.microsoft.com/office/drawing/2014/main" id="{0D963B3F-ADB2-4994-9881-BA5168036255}"/>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Tree>
    <p:extLst>
      <p:ext uri="{BB962C8B-B14F-4D97-AF65-F5344CB8AC3E}">
        <p14:creationId xmlns:p14="http://schemas.microsoft.com/office/powerpoint/2010/main" val="2678841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8B5D1-827E-4A2F-ADA6-DB3E51A48EBC}"/>
              </a:ext>
            </a:extLst>
          </p:cNvPr>
          <p:cNvSpPr>
            <a:spLocks noGrp="1"/>
          </p:cNvSpPr>
          <p:nvPr>
            <p:ph type="ctrTitle"/>
          </p:nvPr>
        </p:nvSpPr>
        <p:spPr>
          <a:xfrm>
            <a:off x="1583075" y="136525"/>
            <a:ext cx="9591675" cy="742950"/>
          </a:xfrm>
        </p:spPr>
        <p:txBody>
          <a:bodyPr>
            <a:normAutofit fontScale="90000"/>
          </a:bodyPr>
          <a:lstStyle/>
          <a:p>
            <a:r>
              <a:rPr lang="es-ES" sz="4900" dirty="0"/>
              <a:t>Implementación de clases (I):</a:t>
            </a:r>
            <a:endParaRPr lang="es-ES" dirty="0"/>
          </a:p>
        </p:txBody>
      </p:sp>
      <p:sp>
        <p:nvSpPr>
          <p:cNvPr id="3" name="Subtítulo 2">
            <a:extLst>
              <a:ext uri="{FF2B5EF4-FFF2-40B4-BE49-F238E27FC236}">
                <a16:creationId xmlns:a16="http://schemas.microsoft.com/office/drawing/2014/main" id="{8DFE9B88-F946-4111-8FA6-EC79DAE2B0FC}"/>
              </a:ext>
            </a:extLst>
          </p:cNvPr>
          <p:cNvSpPr>
            <a:spLocks noGrp="1"/>
          </p:cNvSpPr>
          <p:nvPr>
            <p:ph type="subTitle" idx="1"/>
          </p:nvPr>
        </p:nvSpPr>
        <p:spPr>
          <a:xfrm>
            <a:off x="1017250" y="1617313"/>
            <a:ext cx="3652838" cy="1370012"/>
          </a:xfrm>
        </p:spPr>
        <p:txBody>
          <a:bodyPr>
            <a:normAutofit lnSpcReduction="10000"/>
          </a:bodyPr>
          <a:lstStyle/>
          <a:p>
            <a:r>
              <a:rPr lang="es-ES" dirty="0"/>
              <a:t>La Clase Modelo recibe una referencia a un HCE y lo procesa conforme a las reglas del modelo</a:t>
            </a:r>
          </a:p>
        </p:txBody>
      </p:sp>
      <p:sp>
        <p:nvSpPr>
          <p:cNvPr id="4" name="Marcador de número de diapositiva 3">
            <a:extLst>
              <a:ext uri="{FF2B5EF4-FFF2-40B4-BE49-F238E27FC236}">
                <a16:creationId xmlns:a16="http://schemas.microsoft.com/office/drawing/2014/main" id="{FFE05F3F-0CDA-4502-80EE-796D7D888644}"/>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6</a:t>
            </a:fld>
            <a:endParaRPr lang="es-ES" dirty="0"/>
          </a:p>
        </p:txBody>
      </p:sp>
      <p:sp>
        <p:nvSpPr>
          <p:cNvPr id="5" name="Círculo parcial 4">
            <a:extLst>
              <a:ext uri="{FF2B5EF4-FFF2-40B4-BE49-F238E27FC236}">
                <a16:creationId xmlns:a16="http://schemas.microsoft.com/office/drawing/2014/main" id="{73652D43-94EA-4E64-B61D-46E9A5316DE8}"/>
              </a:ext>
            </a:extLst>
          </p:cNvPr>
          <p:cNvSpPr/>
          <p:nvPr/>
        </p:nvSpPr>
        <p:spPr>
          <a:xfrm>
            <a:off x="2137220" y="3847298"/>
            <a:ext cx="1907441" cy="1533526"/>
          </a:xfrm>
          <a:prstGeom prst="pi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7" name="Rectángulo 6">
            <a:extLst>
              <a:ext uri="{FF2B5EF4-FFF2-40B4-BE49-F238E27FC236}">
                <a16:creationId xmlns:a16="http://schemas.microsoft.com/office/drawing/2014/main" id="{78EBF96F-BE17-4FA9-92BB-EC7EF7CCDCB0}"/>
              </a:ext>
            </a:extLst>
          </p:cNvPr>
          <p:cNvSpPr/>
          <p:nvPr/>
        </p:nvSpPr>
        <p:spPr>
          <a:xfrm>
            <a:off x="3564362" y="3355621"/>
            <a:ext cx="960597" cy="754697"/>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0ABB2980-F10D-401D-85CB-850617298FBB}"/>
              </a:ext>
            </a:extLst>
          </p:cNvPr>
          <p:cNvSpPr txBox="1"/>
          <p:nvPr/>
        </p:nvSpPr>
        <p:spPr>
          <a:xfrm>
            <a:off x="3482685" y="3450954"/>
            <a:ext cx="1123950" cy="523220"/>
          </a:xfrm>
          <a:prstGeom prst="rect">
            <a:avLst/>
          </a:prstGeom>
          <a:noFill/>
        </p:spPr>
        <p:txBody>
          <a:bodyPr wrap="square" rtlCol="0">
            <a:spAutoFit/>
          </a:bodyPr>
          <a:lstStyle/>
          <a:p>
            <a:pPr algn="ctr"/>
            <a:r>
              <a:rPr lang="es-ES" dirty="0"/>
              <a:t>HCE</a:t>
            </a:r>
          </a:p>
          <a:p>
            <a:pPr algn="ctr"/>
            <a:r>
              <a:rPr lang="es-ES" sz="1000" dirty="0"/>
              <a:t>¿RENDIMIENTO?</a:t>
            </a:r>
          </a:p>
        </p:txBody>
      </p:sp>
      <p:sp>
        <p:nvSpPr>
          <p:cNvPr id="13" name="CuadroTexto 12">
            <a:extLst>
              <a:ext uri="{FF2B5EF4-FFF2-40B4-BE49-F238E27FC236}">
                <a16:creationId xmlns:a16="http://schemas.microsoft.com/office/drawing/2014/main" id="{D721EEFD-6C0A-47FF-BDF1-F4B116A02A86}"/>
              </a:ext>
            </a:extLst>
          </p:cNvPr>
          <p:cNvSpPr txBox="1"/>
          <p:nvPr/>
        </p:nvSpPr>
        <p:spPr>
          <a:xfrm>
            <a:off x="2519196" y="4692753"/>
            <a:ext cx="1177076" cy="369332"/>
          </a:xfrm>
          <a:prstGeom prst="rect">
            <a:avLst/>
          </a:prstGeom>
          <a:noFill/>
        </p:spPr>
        <p:txBody>
          <a:bodyPr wrap="square" rtlCol="0">
            <a:spAutoFit/>
          </a:bodyPr>
          <a:lstStyle/>
          <a:p>
            <a:pPr algn="ctr"/>
            <a:r>
              <a:rPr lang="es-ES" dirty="0"/>
              <a:t>MODELO</a:t>
            </a:r>
          </a:p>
        </p:txBody>
      </p:sp>
      <p:sp>
        <p:nvSpPr>
          <p:cNvPr id="14" name="Flecha: a la derecha 13">
            <a:extLst>
              <a:ext uri="{FF2B5EF4-FFF2-40B4-BE49-F238E27FC236}">
                <a16:creationId xmlns:a16="http://schemas.microsoft.com/office/drawing/2014/main" id="{9D077110-CAB5-481D-BAF5-8265EA7BF5C5}"/>
              </a:ext>
            </a:extLst>
          </p:cNvPr>
          <p:cNvSpPr/>
          <p:nvPr/>
        </p:nvSpPr>
        <p:spPr>
          <a:xfrm rot="1819497">
            <a:off x="1779705" y="3891918"/>
            <a:ext cx="346545" cy="164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echa: a la derecha 14">
            <a:extLst>
              <a:ext uri="{FF2B5EF4-FFF2-40B4-BE49-F238E27FC236}">
                <a16:creationId xmlns:a16="http://schemas.microsoft.com/office/drawing/2014/main" id="{773ACB92-31AF-42F0-9069-FFCB434CF0E1}"/>
              </a:ext>
            </a:extLst>
          </p:cNvPr>
          <p:cNvSpPr/>
          <p:nvPr/>
        </p:nvSpPr>
        <p:spPr>
          <a:xfrm rot="7932085">
            <a:off x="3213762" y="4254203"/>
            <a:ext cx="346545" cy="164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a la derecha 15">
            <a:extLst>
              <a:ext uri="{FF2B5EF4-FFF2-40B4-BE49-F238E27FC236}">
                <a16:creationId xmlns:a16="http://schemas.microsoft.com/office/drawing/2014/main" id="{21FCB28A-4A25-4693-B451-5A8A615F3EC9}"/>
              </a:ext>
            </a:extLst>
          </p:cNvPr>
          <p:cNvSpPr/>
          <p:nvPr/>
        </p:nvSpPr>
        <p:spPr>
          <a:xfrm rot="19901914">
            <a:off x="1787023" y="5013802"/>
            <a:ext cx="346545" cy="164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757A108D-3C4B-4301-AE51-E1E4D39E1F21}"/>
              </a:ext>
            </a:extLst>
          </p:cNvPr>
          <p:cNvSpPr txBox="1"/>
          <p:nvPr/>
        </p:nvSpPr>
        <p:spPr>
          <a:xfrm>
            <a:off x="124257" y="3429000"/>
            <a:ext cx="1600978" cy="646331"/>
          </a:xfrm>
          <a:prstGeom prst="rect">
            <a:avLst/>
          </a:prstGeom>
          <a:noFill/>
        </p:spPr>
        <p:txBody>
          <a:bodyPr wrap="square" rtlCol="0">
            <a:spAutoFit/>
          </a:bodyPr>
          <a:lstStyle/>
          <a:p>
            <a:pPr algn="ctr"/>
            <a:r>
              <a:rPr lang="es-ES" dirty="0"/>
              <a:t>Flujo de radiación solar</a:t>
            </a:r>
          </a:p>
        </p:txBody>
      </p:sp>
      <p:sp>
        <p:nvSpPr>
          <p:cNvPr id="18" name="CuadroTexto 17">
            <a:extLst>
              <a:ext uri="{FF2B5EF4-FFF2-40B4-BE49-F238E27FC236}">
                <a16:creationId xmlns:a16="http://schemas.microsoft.com/office/drawing/2014/main" id="{AD3CA776-A1F8-47B6-9ABE-23ECB625AEE6}"/>
              </a:ext>
            </a:extLst>
          </p:cNvPr>
          <p:cNvSpPr txBox="1"/>
          <p:nvPr/>
        </p:nvSpPr>
        <p:spPr>
          <a:xfrm>
            <a:off x="216761" y="5028371"/>
            <a:ext cx="1600978" cy="646331"/>
          </a:xfrm>
          <a:prstGeom prst="rect">
            <a:avLst/>
          </a:prstGeom>
          <a:noFill/>
        </p:spPr>
        <p:txBody>
          <a:bodyPr wrap="square" rtlCol="0">
            <a:spAutoFit/>
          </a:bodyPr>
          <a:lstStyle/>
          <a:p>
            <a:pPr algn="ctr"/>
            <a:r>
              <a:rPr lang="es-ES" dirty="0"/>
              <a:t>Tipo de fluido caloportador</a:t>
            </a:r>
          </a:p>
        </p:txBody>
      </p:sp>
      <p:sp>
        <p:nvSpPr>
          <p:cNvPr id="19" name="CuadroTexto 18">
            <a:extLst>
              <a:ext uri="{FF2B5EF4-FFF2-40B4-BE49-F238E27FC236}">
                <a16:creationId xmlns:a16="http://schemas.microsoft.com/office/drawing/2014/main" id="{BA5AAD91-7B87-4831-9729-AF45D0DF96BA}"/>
              </a:ext>
            </a:extLst>
          </p:cNvPr>
          <p:cNvSpPr txBox="1"/>
          <p:nvPr/>
        </p:nvSpPr>
        <p:spPr>
          <a:xfrm>
            <a:off x="187853" y="4194249"/>
            <a:ext cx="1600978" cy="646331"/>
          </a:xfrm>
          <a:prstGeom prst="rect">
            <a:avLst/>
          </a:prstGeom>
          <a:noFill/>
        </p:spPr>
        <p:txBody>
          <a:bodyPr wrap="square" rtlCol="0">
            <a:spAutoFit/>
          </a:bodyPr>
          <a:lstStyle/>
          <a:p>
            <a:pPr algn="ctr"/>
            <a:r>
              <a:rPr lang="es-ES" dirty="0"/>
              <a:t>Condiciones ambientales</a:t>
            </a:r>
          </a:p>
        </p:txBody>
      </p:sp>
      <p:sp>
        <p:nvSpPr>
          <p:cNvPr id="20" name="Flecha: a la derecha 19">
            <a:extLst>
              <a:ext uri="{FF2B5EF4-FFF2-40B4-BE49-F238E27FC236}">
                <a16:creationId xmlns:a16="http://schemas.microsoft.com/office/drawing/2014/main" id="{81BB39E6-28FF-488B-BFD3-0D448DAE2E0E}"/>
              </a:ext>
            </a:extLst>
          </p:cNvPr>
          <p:cNvSpPr/>
          <p:nvPr/>
        </p:nvSpPr>
        <p:spPr>
          <a:xfrm>
            <a:off x="1682434" y="4449548"/>
            <a:ext cx="346545" cy="164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9D9BE5BD-2A25-4B51-8F54-360E5E12FFA2}"/>
              </a:ext>
            </a:extLst>
          </p:cNvPr>
          <p:cNvSpPr txBox="1"/>
          <p:nvPr/>
        </p:nvSpPr>
        <p:spPr>
          <a:xfrm>
            <a:off x="5802111" y="2554636"/>
            <a:ext cx="5372639" cy="2585323"/>
          </a:xfrm>
          <a:prstGeom prst="rect">
            <a:avLst/>
          </a:prstGeom>
          <a:noFill/>
        </p:spPr>
        <p:txBody>
          <a:bodyPr wrap="square" rtlCol="0">
            <a:spAutoFit/>
          </a:bodyPr>
          <a:lstStyle/>
          <a:p>
            <a:r>
              <a:rPr lang="es-ES" dirty="0"/>
              <a:t>Claves del algoritmo:</a:t>
            </a:r>
          </a:p>
          <a:p>
            <a:endParaRPr lang="es-ES" dirty="0"/>
          </a:p>
          <a:p>
            <a:pPr marL="285750" indent="-285750">
              <a:buFont typeface="Arial" panose="020B0604020202020204" pitchFamily="34" charset="0"/>
              <a:buChar char="•"/>
            </a:pPr>
            <a:r>
              <a:rPr lang="es-ES" dirty="0"/>
              <a:t>Proceso </a:t>
            </a:r>
            <a:r>
              <a:rPr lang="es-ES" b="1" dirty="0"/>
              <a:t>iterativo</a:t>
            </a:r>
            <a:r>
              <a:rPr lang="es-ES" dirty="0"/>
              <a:t> hasta alcanzar </a:t>
            </a:r>
            <a:r>
              <a:rPr lang="es-ES" b="1" dirty="0"/>
              <a:t>convergencia</a:t>
            </a:r>
            <a:r>
              <a:rPr lang="es-ES" dirty="0"/>
              <a:t>.</a:t>
            </a:r>
          </a:p>
          <a:p>
            <a:pPr marL="285750" indent="-285750">
              <a:buFont typeface="Arial" panose="020B0604020202020204" pitchFamily="34" charset="0"/>
              <a:buChar char="•"/>
            </a:pPr>
            <a:r>
              <a:rPr lang="es-ES" dirty="0"/>
              <a:t>En cada iteración se </a:t>
            </a:r>
            <a:r>
              <a:rPr lang="es-ES" b="1" dirty="0"/>
              <a:t>recalculan</a:t>
            </a:r>
            <a:r>
              <a:rPr lang="es-ES" dirty="0"/>
              <a:t> todas las propiedades del sistema</a:t>
            </a:r>
          </a:p>
          <a:p>
            <a:pPr marL="285750" indent="-285750">
              <a:buFont typeface="Arial" panose="020B0604020202020204" pitchFamily="34" charset="0"/>
              <a:buChar char="•"/>
            </a:pPr>
            <a:r>
              <a:rPr lang="es-ES" dirty="0"/>
              <a:t>El </a:t>
            </a:r>
            <a:r>
              <a:rPr lang="es-ES" b="1" dirty="0"/>
              <a:t>ajuste de la temperatura de salida </a:t>
            </a:r>
            <a:r>
              <a:rPr lang="es-ES" dirty="0"/>
              <a:t>también en un </a:t>
            </a:r>
            <a:r>
              <a:rPr lang="es-ES" b="1" dirty="0"/>
              <a:t>proceso iterativo</a:t>
            </a:r>
          </a:p>
          <a:p>
            <a:pPr marL="285750" indent="-285750">
              <a:buFont typeface="Arial" panose="020B0604020202020204" pitchFamily="34" charset="0"/>
              <a:buChar char="•"/>
            </a:pPr>
            <a:r>
              <a:rPr lang="es-ES" dirty="0"/>
              <a:t>librerías </a:t>
            </a:r>
            <a:r>
              <a:rPr lang="es-ES" b="1" dirty="0" err="1"/>
              <a:t>Numpy</a:t>
            </a:r>
            <a:r>
              <a:rPr lang="es-ES" b="1" dirty="0"/>
              <a:t> y </a:t>
            </a:r>
            <a:r>
              <a:rPr lang="es-ES" b="1" dirty="0" err="1"/>
              <a:t>Scipy</a:t>
            </a:r>
            <a:r>
              <a:rPr lang="es-ES" b="1" dirty="0"/>
              <a:t> </a:t>
            </a:r>
            <a:r>
              <a:rPr lang="es-ES" dirty="0"/>
              <a:t>de Python para la</a:t>
            </a:r>
            <a:r>
              <a:rPr lang="es-ES" b="1" dirty="0"/>
              <a:t> resolución de ecuaciones por métodos numéricos</a:t>
            </a:r>
          </a:p>
        </p:txBody>
      </p:sp>
      <p:pic>
        <p:nvPicPr>
          <p:cNvPr id="22" name="Imagen 21" descr="Imagen que contiene dibujo, plato&#10;&#10;Descripción generada automáticamente">
            <a:extLst>
              <a:ext uri="{FF2B5EF4-FFF2-40B4-BE49-F238E27FC236}">
                <a16:creationId xmlns:a16="http://schemas.microsoft.com/office/drawing/2014/main" id="{9D54200C-9EB9-41D9-80BE-24D21C07F53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6" name="Rectángulo 5">
            <a:extLst>
              <a:ext uri="{FF2B5EF4-FFF2-40B4-BE49-F238E27FC236}">
                <a16:creationId xmlns:a16="http://schemas.microsoft.com/office/drawing/2014/main" id="{B4499509-44C3-44DC-8A95-A4B45D812591}"/>
              </a:ext>
            </a:extLst>
          </p:cNvPr>
          <p:cNvSpPr/>
          <p:nvPr/>
        </p:nvSpPr>
        <p:spPr>
          <a:xfrm>
            <a:off x="4972718" y="832845"/>
            <a:ext cx="2812387" cy="584775"/>
          </a:xfrm>
          <a:prstGeom prst="rect">
            <a:avLst/>
          </a:prstGeom>
        </p:spPr>
        <p:txBody>
          <a:bodyPr wrap="square">
            <a:spAutoFit/>
          </a:bodyPr>
          <a:lstStyle/>
          <a:p>
            <a:r>
              <a:rPr lang="es-ES" sz="3200" dirty="0"/>
              <a:t>Modelo teórico</a:t>
            </a:r>
            <a:endParaRPr lang="es-ES" dirty="0"/>
          </a:p>
        </p:txBody>
      </p:sp>
    </p:spTree>
    <p:extLst>
      <p:ext uri="{BB962C8B-B14F-4D97-AF65-F5344CB8AC3E}">
        <p14:creationId xmlns:p14="http://schemas.microsoft.com/office/powerpoint/2010/main" val="677626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A68006C-45EE-4682-B1FA-8E8BACB85016}"/>
              </a:ext>
            </a:extLst>
          </p:cNvPr>
          <p:cNvPicPr>
            <a:picLocks noChangeAspect="1"/>
          </p:cNvPicPr>
          <p:nvPr/>
        </p:nvPicPr>
        <p:blipFill>
          <a:blip r:embed="rId3"/>
          <a:stretch>
            <a:fillRect/>
          </a:stretch>
        </p:blipFill>
        <p:spPr>
          <a:xfrm>
            <a:off x="1175148" y="2986689"/>
            <a:ext cx="2787594" cy="1193501"/>
          </a:xfrm>
          <a:prstGeom prst="rect">
            <a:avLst/>
          </a:prstGeom>
        </p:spPr>
      </p:pic>
      <p:sp>
        <p:nvSpPr>
          <p:cNvPr id="5" name="Título 1">
            <a:extLst>
              <a:ext uri="{FF2B5EF4-FFF2-40B4-BE49-F238E27FC236}">
                <a16:creationId xmlns:a16="http://schemas.microsoft.com/office/drawing/2014/main" id="{3767CADE-9C7B-43F5-9779-1642B920C76E}"/>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Implementación de clases (II):</a:t>
            </a:r>
          </a:p>
        </p:txBody>
      </p:sp>
      <p:pic>
        <p:nvPicPr>
          <p:cNvPr id="7" name="Imagen 6" descr="Imagen que contiene objeto, reloj&#10;&#10;Descripción generada automáticamente">
            <a:extLst>
              <a:ext uri="{FF2B5EF4-FFF2-40B4-BE49-F238E27FC236}">
                <a16:creationId xmlns:a16="http://schemas.microsoft.com/office/drawing/2014/main" id="{8431627A-B8F5-4591-A623-7C68A8B12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7039" y="2452935"/>
            <a:ext cx="2988818" cy="1952129"/>
          </a:xfrm>
          <a:prstGeom prst="rect">
            <a:avLst/>
          </a:prstGeom>
        </p:spPr>
      </p:pic>
      <p:pic>
        <p:nvPicPr>
          <p:cNvPr id="13" name="Imagen 12" descr="Imagen que contiene texto&#10;&#10;Descripción generada automáticamente">
            <a:extLst>
              <a:ext uri="{FF2B5EF4-FFF2-40B4-BE49-F238E27FC236}">
                <a16:creationId xmlns:a16="http://schemas.microsoft.com/office/drawing/2014/main" id="{0E1BE47C-6241-4FB3-B565-0A44231A0F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2277" y="2035626"/>
            <a:ext cx="2314575" cy="3095625"/>
          </a:xfrm>
          <a:prstGeom prst="rect">
            <a:avLst/>
          </a:prstGeom>
        </p:spPr>
      </p:pic>
      <p:sp>
        <p:nvSpPr>
          <p:cNvPr id="14" name="CuadroTexto 13">
            <a:extLst>
              <a:ext uri="{FF2B5EF4-FFF2-40B4-BE49-F238E27FC236}">
                <a16:creationId xmlns:a16="http://schemas.microsoft.com/office/drawing/2014/main" id="{1EFD1A28-3B70-40B2-833C-34EF75D9068F}"/>
              </a:ext>
            </a:extLst>
          </p:cNvPr>
          <p:cNvSpPr txBox="1"/>
          <p:nvPr/>
        </p:nvSpPr>
        <p:spPr>
          <a:xfrm>
            <a:off x="1393204" y="5408250"/>
            <a:ext cx="2569538" cy="369332"/>
          </a:xfrm>
          <a:prstGeom prst="rect">
            <a:avLst/>
          </a:prstGeom>
          <a:noFill/>
        </p:spPr>
        <p:txBody>
          <a:bodyPr wrap="square" rtlCol="0">
            <a:spAutoFit/>
          </a:bodyPr>
          <a:lstStyle/>
          <a:p>
            <a:r>
              <a:rPr lang="es-ES" dirty="0"/>
              <a:t>HCE: Sistema físico real</a:t>
            </a:r>
          </a:p>
        </p:txBody>
      </p:sp>
      <p:sp>
        <p:nvSpPr>
          <p:cNvPr id="15" name="CuadroTexto 14">
            <a:extLst>
              <a:ext uri="{FF2B5EF4-FFF2-40B4-BE49-F238E27FC236}">
                <a16:creationId xmlns:a16="http://schemas.microsoft.com/office/drawing/2014/main" id="{52BCB8B4-9076-4E8D-AF1A-3DEF7C534C8E}"/>
              </a:ext>
            </a:extLst>
          </p:cNvPr>
          <p:cNvSpPr txBox="1"/>
          <p:nvPr/>
        </p:nvSpPr>
        <p:spPr>
          <a:xfrm>
            <a:off x="5176679" y="5447610"/>
            <a:ext cx="2569538" cy="369332"/>
          </a:xfrm>
          <a:prstGeom prst="rect">
            <a:avLst/>
          </a:prstGeom>
          <a:noFill/>
        </p:spPr>
        <p:txBody>
          <a:bodyPr wrap="square" rtlCol="0">
            <a:spAutoFit/>
          </a:bodyPr>
          <a:lstStyle/>
          <a:p>
            <a:r>
              <a:rPr lang="es-ES" dirty="0"/>
              <a:t>HCE: Modelo teórico</a:t>
            </a:r>
          </a:p>
        </p:txBody>
      </p:sp>
      <p:sp>
        <p:nvSpPr>
          <p:cNvPr id="16" name="CuadroTexto 15">
            <a:extLst>
              <a:ext uri="{FF2B5EF4-FFF2-40B4-BE49-F238E27FC236}">
                <a16:creationId xmlns:a16="http://schemas.microsoft.com/office/drawing/2014/main" id="{77807D03-2E2B-435A-A4EE-502C85A4E7C3}"/>
              </a:ext>
            </a:extLst>
          </p:cNvPr>
          <p:cNvSpPr txBox="1"/>
          <p:nvPr/>
        </p:nvSpPr>
        <p:spPr>
          <a:xfrm>
            <a:off x="8960154" y="5447610"/>
            <a:ext cx="2038296" cy="369332"/>
          </a:xfrm>
          <a:prstGeom prst="rect">
            <a:avLst/>
          </a:prstGeom>
          <a:noFill/>
        </p:spPr>
        <p:txBody>
          <a:bodyPr wrap="square" rtlCol="0">
            <a:spAutoFit/>
          </a:bodyPr>
          <a:lstStyle/>
          <a:p>
            <a:r>
              <a:rPr lang="es-ES" dirty="0"/>
              <a:t>HCE: Código Python</a:t>
            </a:r>
          </a:p>
        </p:txBody>
      </p:sp>
      <p:sp>
        <p:nvSpPr>
          <p:cNvPr id="11" name="Marcador de número de diapositiva 3">
            <a:extLst>
              <a:ext uri="{FF2B5EF4-FFF2-40B4-BE49-F238E27FC236}">
                <a16:creationId xmlns:a16="http://schemas.microsoft.com/office/drawing/2014/main" id="{CFE62FE1-9D2F-4E1C-B864-094767A6E56A}"/>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7</a:t>
            </a:fld>
            <a:endParaRPr lang="es-ES" dirty="0"/>
          </a:p>
        </p:txBody>
      </p:sp>
      <p:pic>
        <p:nvPicPr>
          <p:cNvPr id="12" name="Imagen 11" descr="Imagen que contiene dibujo, plato&#10;&#10;Descripción generada automáticamente">
            <a:extLst>
              <a:ext uri="{FF2B5EF4-FFF2-40B4-BE49-F238E27FC236}">
                <a16:creationId xmlns:a16="http://schemas.microsoft.com/office/drawing/2014/main" id="{D20ACB57-91F5-4CE9-90F5-9D6190A8B727}"/>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2" name="Rectángulo 1">
            <a:extLst>
              <a:ext uri="{FF2B5EF4-FFF2-40B4-BE49-F238E27FC236}">
                <a16:creationId xmlns:a16="http://schemas.microsoft.com/office/drawing/2014/main" id="{02590528-B97E-45E7-A66F-95010EB473B9}"/>
              </a:ext>
            </a:extLst>
          </p:cNvPr>
          <p:cNvSpPr/>
          <p:nvPr/>
        </p:nvSpPr>
        <p:spPr>
          <a:xfrm>
            <a:off x="4351021" y="753088"/>
            <a:ext cx="4351256" cy="584775"/>
          </a:xfrm>
          <a:prstGeom prst="rect">
            <a:avLst/>
          </a:prstGeom>
        </p:spPr>
        <p:txBody>
          <a:bodyPr wrap="none">
            <a:spAutoFit/>
          </a:bodyPr>
          <a:lstStyle/>
          <a:p>
            <a:r>
              <a:rPr lang="es-ES" sz="3200" dirty="0"/>
              <a:t>Sistemas del campo solar</a:t>
            </a:r>
          </a:p>
        </p:txBody>
      </p:sp>
    </p:spTree>
    <p:extLst>
      <p:ext uri="{BB962C8B-B14F-4D97-AF65-F5344CB8AC3E}">
        <p14:creationId xmlns:p14="http://schemas.microsoft.com/office/powerpoint/2010/main" val="1694737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B4ABC29-8EB1-43E0-9C67-16C4B047EDBD}"/>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8</a:t>
            </a:fld>
            <a:endParaRPr lang="es-ES" dirty="0"/>
          </a:p>
        </p:txBody>
      </p:sp>
      <p:pic>
        <p:nvPicPr>
          <p:cNvPr id="6" name="Imagen 5" descr="Captura de pantalla de un celular con letras&#10;&#10;Descripción generada automáticamente">
            <a:extLst>
              <a:ext uri="{FF2B5EF4-FFF2-40B4-BE49-F238E27FC236}">
                <a16:creationId xmlns:a16="http://schemas.microsoft.com/office/drawing/2014/main" id="{0FE891D0-C656-4B96-BFAC-00753CCF2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747" y="4081412"/>
            <a:ext cx="5846505" cy="2535447"/>
          </a:xfrm>
          <a:prstGeom prst="rect">
            <a:avLst/>
          </a:prstGeom>
        </p:spPr>
      </p:pic>
      <p:pic>
        <p:nvPicPr>
          <p:cNvPr id="1027" name="0 Imagen">
            <a:extLst>
              <a:ext uri="{FF2B5EF4-FFF2-40B4-BE49-F238E27FC236}">
                <a16:creationId xmlns:a16="http://schemas.microsoft.com/office/drawing/2014/main" id="{AE9B48B1-5E91-467E-BDA1-BC147D4256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7094" y="1699754"/>
            <a:ext cx="3226706" cy="1662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Imagen 19">
            <a:extLst>
              <a:ext uri="{FF2B5EF4-FFF2-40B4-BE49-F238E27FC236}">
                <a16:creationId xmlns:a16="http://schemas.microsoft.com/office/drawing/2014/main" id="{FED122A2-C680-4272-BDE6-7B693E145C86}"/>
              </a:ext>
            </a:extLst>
          </p:cNvPr>
          <p:cNvPicPr>
            <a:picLocks noChangeAspect="1"/>
          </p:cNvPicPr>
          <p:nvPr/>
        </p:nvPicPr>
        <p:blipFill>
          <a:blip r:embed="rId5"/>
          <a:stretch>
            <a:fillRect/>
          </a:stretch>
        </p:blipFill>
        <p:spPr>
          <a:xfrm>
            <a:off x="1014142" y="1699754"/>
            <a:ext cx="2787594" cy="1193501"/>
          </a:xfrm>
          <a:prstGeom prst="rect">
            <a:avLst/>
          </a:prstGeom>
        </p:spPr>
      </p:pic>
      <p:pic>
        <p:nvPicPr>
          <p:cNvPr id="23" name="Imagen 22">
            <a:extLst>
              <a:ext uri="{FF2B5EF4-FFF2-40B4-BE49-F238E27FC236}">
                <a16:creationId xmlns:a16="http://schemas.microsoft.com/office/drawing/2014/main" id="{3919D0CA-6661-4568-AE68-B8FE6EA33723}"/>
              </a:ext>
            </a:extLst>
          </p:cNvPr>
          <p:cNvPicPr>
            <a:picLocks noChangeAspect="1"/>
          </p:cNvPicPr>
          <p:nvPr/>
        </p:nvPicPr>
        <p:blipFill>
          <a:blip r:embed="rId6"/>
          <a:stretch>
            <a:fillRect/>
          </a:stretch>
        </p:blipFill>
        <p:spPr>
          <a:xfrm>
            <a:off x="4479985" y="1699754"/>
            <a:ext cx="2999802" cy="1689398"/>
          </a:xfrm>
          <a:prstGeom prst="rect">
            <a:avLst/>
          </a:prstGeom>
        </p:spPr>
      </p:pic>
      <p:sp>
        <p:nvSpPr>
          <p:cNvPr id="24" name="CuadroTexto 23">
            <a:extLst>
              <a:ext uri="{FF2B5EF4-FFF2-40B4-BE49-F238E27FC236}">
                <a16:creationId xmlns:a16="http://schemas.microsoft.com/office/drawing/2014/main" id="{C66C508C-BD89-46E6-AAF4-086BF169B93C}"/>
              </a:ext>
            </a:extLst>
          </p:cNvPr>
          <p:cNvSpPr txBox="1"/>
          <p:nvPr/>
        </p:nvSpPr>
        <p:spPr>
          <a:xfrm>
            <a:off x="1983527" y="3033273"/>
            <a:ext cx="1045029" cy="369332"/>
          </a:xfrm>
          <a:prstGeom prst="rect">
            <a:avLst/>
          </a:prstGeom>
          <a:noFill/>
        </p:spPr>
        <p:txBody>
          <a:bodyPr wrap="square" rtlCol="0">
            <a:spAutoFit/>
          </a:bodyPr>
          <a:lstStyle/>
          <a:p>
            <a:r>
              <a:rPr lang="es-ES" dirty="0"/>
              <a:t>HCE</a:t>
            </a:r>
          </a:p>
        </p:txBody>
      </p:sp>
      <p:sp>
        <p:nvSpPr>
          <p:cNvPr id="27" name="CuadroTexto 26">
            <a:extLst>
              <a:ext uri="{FF2B5EF4-FFF2-40B4-BE49-F238E27FC236}">
                <a16:creationId xmlns:a16="http://schemas.microsoft.com/office/drawing/2014/main" id="{EBB13EAF-C301-464A-AF3C-1DD23F45B044}"/>
              </a:ext>
            </a:extLst>
          </p:cNvPr>
          <p:cNvSpPr txBox="1"/>
          <p:nvPr/>
        </p:nvSpPr>
        <p:spPr>
          <a:xfrm>
            <a:off x="4310743" y="3475632"/>
            <a:ext cx="3338286" cy="369332"/>
          </a:xfrm>
          <a:prstGeom prst="rect">
            <a:avLst/>
          </a:prstGeom>
          <a:noFill/>
        </p:spPr>
        <p:txBody>
          <a:bodyPr wrap="square" rtlCol="0">
            <a:spAutoFit/>
          </a:bodyPr>
          <a:lstStyle/>
          <a:p>
            <a:r>
              <a:rPr lang="es-ES" dirty="0"/>
              <a:t>SCA = varios HCE  sobre seguidor</a:t>
            </a:r>
          </a:p>
        </p:txBody>
      </p:sp>
      <p:sp>
        <p:nvSpPr>
          <p:cNvPr id="28" name="CuadroTexto 27">
            <a:extLst>
              <a:ext uri="{FF2B5EF4-FFF2-40B4-BE49-F238E27FC236}">
                <a16:creationId xmlns:a16="http://schemas.microsoft.com/office/drawing/2014/main" id="{A3DA2018-5FF9-420D-B8B1-A1A811051C6A}"/>
              </a:ext>
            </a:extLst>
          </p:cNvPr>
          <p:cNvSpPr txBox="1"/>
          <p:nvPr/>
        </p:nvSpPr>
        <p:spPr>
          <a:xfrm>
            <a:off x="8313057" y="3475632"/>
            <a:ext cx="3338286" cy="369332"/>
          </a:xfrm>
          <a:prstGeom prst="rect">
            <a:avLst/>
          </a:prstGeom>
          <a:noFill/>
        </p:spPr>
        <p:txBody>
          <a:bodyPr wrap="square" rtlCol="0">
            <a:spAutoFit/>
          </a:bodyPr>
          <a:lstStyle/>
          <a:p>
            <a:r>
              <a:rPr lang="es-ES" dirty="0" err="1"/>
              <a:t>Loop</a:t>
            </a:r>
            <a:r>
              <a:rPr lang="es-ES" dirty="0"/>
              <a:t> = varios SCA consecutivos</a:t>
            </a:r>
          </a:p>
        </p:txBody>
      </p:sp>
      <p:pic>
        <p:nvPicPr>
          <p:cNvPr id="11" name="Imagen 10" descr="Imagen que contiene dibujo, plato&#10;&#10;Descripción generada automáticamente">
            <a:extLst>
              <a:ext uri="{FF2B5EF4-FFF2-40B4-BE49-F238E27FC236}">
                <a16:creationId xmlns:a16="http://schemas.microsoft.com/office/drawing/2014/main" id="{581A16D6-DC14-4A87-B4C8-43ADA8200AA9}"/>
              </a:ext>
            </a:extLst>
          </p:cNvPr>
          <p:cNvPicPr>
            <a:picLocks noChangeAspect="1"/>
          </p:cNvPicPr>
          <p:nvPr/>
        </p:nvPicPr>
        <p:blipFill>
          <a:blip r:embed="rId7">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14" name="Título 1">
            <a:extLst>
              <a:ext uri="{FF2B5EF4-FFF2-40B4-BE49-F238E27FC236}">
                <a16:creationId xmlns:a16="http://schemas.microsoft.com/office/drawing/2014/main" id="{F95D3E61-8321-4D3F-88C9-E7BBBB4D7A9C}"/>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Implementación de clases (II):</a:t>
            </a:r>
          </a:p>
        </p:txBody>
      </p:sp>
      <p:sp>
        <p:nvSpPr>
          <p:cNvPr id="15" name="Rectángulo 14">
            <a:extLst>
              <a:ext uri="{FF2B5EF4-FFF2-40B4-BE49-F238E27FC236}">
                <a16:creationId xmlns:a16="http://schemas.microsoft.com/office/drawing/2014/main" id="{53FC6F3E-718C-46F2-A8BE-2F589AEEA3D2}"/>
              </a:ext>
            </a:extLst>
          </p:cNvPr>
          <p:cNvSpPr/>
          <p:nvPr/>
        </p:nvSpPr>
        <p:spPr>
          <a:xfrm>
            <a:off x="4351021" y="753088"/>
            <a:ext cx="4351256" cy="584775"/>
          </a:xfrm>
          <a:prstGeom prst="rect">
            <a:avLst/>
          </a:prstGeom>
        </p:spPr>
        <p:txBody>
          <a:bodyPr wrap="none">
            <a:spAutoFit/>
          </a:bodyPr>
          <a:lstStyle/>
          <a:p>
            <a:r>
              <a:rPr lang="es-ES" sz="3200" dirty="0"/>
              <a:t>Sistemas del campo solar</a:t>
            </a:r>
          </a:p>
        </p:txBody>
      </p:sp>
    </p:spTree>
    <p:extLst>
      <p:ext uri="{BB962C8B-B14F-4D97-AF65-F5344CB8AC3E}">
        <p14:creationId xmlns:p14="http://schemas.microsoft.com/office/powerpoint/2010/main" val="478011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B4ABC29-8EB1-43E0-9C67-16C4B047EDBD}"/>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9</a:t>
            </a:fld>
            <a:endParaRPr lang="es-ES" dirty="0"/>
          </a:p>
        </p:txBody>
      </p:sp>
      <p:sp>
        <p:nvSpPr>
          <p:cNvPr id="24" name="CuadroTexto 23">
            <a:extLst>
              <a:ext uri="{FF2B5EF4-FFF2-40B4-BE49-F238E27FC236}">
                <a16:creationId xmlns:a16="http://schemas.microsoft.com/office/drawing/2014/main" id="{C66C508C-BD89-46E6-AAF4-086BF169B93C}"/>
              </a:ext>
            </a:extLst>
          </p:cNvPr>
          <p:cNvSpPr txBox="1"/>
          <p:nvPr/>
        </p:nvSpPr>
        <p:spPr>
          <a:xfrm>
            <a:off x="1095828" y="4922318"/>
            <a:ext cx="3529692" cy="369332"/>
          </a:xfrm>
          <a:prstGeom prst="rect">
            <a:avLst/>
          </a:prstGeom>
          <a:noFill/>
        </p:spPr>
        <p:txBody>
          <a:bodyPr wrap="square" rtlCol="0">
            <a:spAutoFit/>
          </a:bodyPr>
          <a:lstStyle/>
          <a:p>
            <a:r>
              <a:rPr lang="es-ES" dirty="0"/>
              <a:t>Campo solar divido en subcampos</a:t>
            </a:r>
          </a:p>
        </p:txBody>
      </p:sp>
      <p:pic>
        <p:nvPicPr>
          <p:cNvPr id="10" name="Imagen 9">
            <a:extLst>
              <a:ext uri="{FF2B5EF4-FFF2-40B4-BE49-F238E27FC236}">
                <a16:creationId xmlns:a16="http://schemas.microsoft.com/office/drawing/2014/main" id="{BCF1542D-DB02-4F85-B916-B5682DDC0BF1}"/>
              </a:ext>
            </a:extLst>
          </p:cNvPr>
          <p:cNvPicPr>
            <a:picLocks noChangeAspect="1"/>
          </p:cNvPicPr>
          <p:nvPr/>
        </p:nvPicPr>
        <p:blipFill rotWithShape="1">
          <a:blip r:embed="rId3"/>
          <a:srcRect l="6711" r="24208" b="6330"/>
          <a:stretch/>
        </p:blipFill>
        <p:spPr>
          <a:xfrm>
            <a:off x="1214664" y="2069582"/>
            <a:ext cx="3044372" cy="2465693"/>
          </a:xfrm>
          <a:prstGeom prst="rect">
            <a:avLst/>
          </a:prstGeom>
        </p:spPr>
      </p:pic>
      <p:pic>
        <p:nvPicPr>
          <p:cNvPr id="17" name="Imagen 16" descr="Captura de pantalla de un celular con letras&#10;&#10;Descripción generada automáticamente">
            <a:extLst>
              <a:ext uri="{FF2B5EF4-FFF2-40B4-BE49-F238E27FC236}">
                <a16:creationId xmlns:a16="http://schemas.microsoft.com/office/drawing/2014/main" id="{8C7E7E03-FAF9-4872-B5E3-8F35FE13AA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6148" y="2069582"/>
            <a:ext cx="6996215" cy="2465693"/>
          </a:xfrm>
          <a:prstGeom prst="rect">
            <a:avLst/>
          </a:prstGeom>
        </p:spPr>
      </p:pic>
      <p:pic>
        <p:nvPicPr>
          <p:cNvPr id="7" name="Imagen 6" descr="Imagen que contiene dibujo, plato&#10;&#10;Descripción generada automáticamente">
            <a:extLst>
              <a:ext uri="{FF2B5EF4-FFF2-40B4-BE49-F238E27FC236}">
                <a16:creationId xmlns:a16="http://schemas.microsoft.com/office/drawing/2014/main" id="{62764A6B-10AA-4967-9DB7-5A8F17FC55CB}"/>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11" name="Título 1">
            <a:extLst>
              <a:ext uri="{FF2B5EF4-FFF2-40B4-BE49-F238E27FC236}">
                <a16:creationId xmlns:a16="http://schemas.microsoft.com/office/drawing/2014/main" id="{AE1228AE-5D62-4F58-90DC-3C33039EEC5B}"/>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Implementación de clases (II):</a:t>
            </a:r>
          </a:p>
        </p:txBody>
      </p:sp>
      <p:sp>
        <p:nvSpPr>
          <p:cNvPr id="12" name="Rectángulo 11">
            <a:extLst>
              <a:ext uri="{FF2B5EF4-FFF2-40B4-BE49-F238E27FC236}">
                <a16:creationId xmlns:a16="http://schemas.microsoft.com/office/drawing/2014/main" id="{8E6CE702-3BDA-4774-8223-119F6C6BD1AF}"/>
              </a:ext>
            </a:extLst>
          </p:cNvPr>
          <p:cNvSpPr/>
          <p:nvPr/>
        </p:nvSpPr>
        <p:spPr>
          <a:xfrm>
            <a:off x="4351021" y="753088"/>
            <a:ext cx="4351256" cy="584775"/>
          </a:xfrm>
          <a:prstGeom prst="rect">
            <a:avLst/>
          </a:prstGeom>
        </p:spPr>
        <p:txBody>
          <a:bodyPr wrap="none">
            <a:spAutoFit/>
          </a:bodyPr>
          <a:lstStyle/>
          <a:p>
            <a:r>
              <a:rPr lang="es-ES" sz="3200" dirty="0"/>
              <a:t>Sistemas del campo solar</a:t>
            </a:r>
          </a:p>
        </p:txBody>
      </p:sp>
    </p:spTree>
    <p:extLst>
      <p:ext uri="{BB962C8B-B14F-4D97-AF65-F5344CB8AC3E}">
        <p14:creationId xmlns:p14="http://schemas.microsoft.com/office/powerpoint/2010/main" val="213121453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2959</TotalTime>
  <Words>5087</Words>
  <Application>Microsoft Office PowerPoint</Application>
  <PresentationFormat>Panorámica</PresentationFormat>
  <Paragraphs>388</Paragraphs>
  <Slides>25</Slides>
  <Notes>25</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25</vt:i4>
      </vt:variant>
    </vt:vector>
  </HeadingPairs>
  <TitlesOfParts>
    <vt:vector size="30" baseType="lpstr">
      <vt:lpstr>Arial</vt:lpstr>
      <vt:lpstr>Calibri</vt:lpstr>
      <vt:lpstr>Calibri Light</vt:lpstr>
      <vt:lpstr>Cambria Math</vt:lpstr>
      <vt:lpstr>Tema de Office</vt:lpstr>
      <vt:lpstr>Simulación de concentradores cilindro-parabólicos con Python</vt:lpstr>
      <vt:lpstr>Índice de contenidos</vt:lpstr>
      <vt:lpstr>Objetivos de este trabajo final de grado </vt:lpstr>
      <vt:lpstr>Elementos principales de la Tecnología CCP</vt:lpstr>
      <vt:lpstr>Modelado mediante POO</vt:lpstr>
      <vt:lpstr>Implementación de clases (I):</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Simulación de concentradores cilindroparabólicos con Python 3</dc:title>
  <dc:creator>FRANCISCO JOSE MUNUERA PEREZ</dc:creator>
  <cp:lastModifiedBy>FRANCISCO JOSE MUNUERA PEREZ</cp:lastModifiedBy>
  <cp:revision>210</cp:revision>
  <dcterms:created xsi:type="dcterms:W3CDTF">2020-07-09T11:38:06Z</dcterms:created>
  <dcterms:modified xsi:type="dcterms:W3CDTF">2020-07-20T11:06:50Z</dcterms:modified>
</cp:coreProperties>
</file>